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19"/>
  </p:normalViewPr>
  <p:slideViewPr>
    <p:cSldViewPr snapToGrid="0" snapToObjects="1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D1C96-C4D9-D948-B6EE-9AA0FBBAC3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FB563E-A396-D145-AF5F-EAE2DA7344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A77F9-6E09-8A49-892E-495DEC1FB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2816-91D6-944C-8A3B-6FE7C2E6427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36808-0B7C-7341-9C4E-AD7CF6D77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AE135-789D-C443-A507-C87C4AA04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3C3-1963-4346-B6B6-69383FEF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8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A2DFD-14C2-3646-82BD-7D475E46C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72166C-1222-A349-A387-2535A5933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BA636-C05F-FC44-B5E4-F8820D1F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2816-91D6-944C-8A3B-6FE7C2E6427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51B70-79EA-EA4A-A80A-046508F6D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4637C-9C51-624B-B4D1-2BF14CD35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3C3-1963-4346-B6B6-69383FEF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08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47E68A-4BB1-1747-B181-4545502C14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89604A-2658-8746-8B5B-16C527771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9937B-D865-A84B-BF6F-FF3307C36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2816-91D6-944C-8A3B-6FE7C2E6427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BBFC9-EDA0-3B4E-BC96-39BFA6DCD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C5A5F-DBA3-3C4C-8E40-FFBB47E2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3C3-1963-4346-B6B6-69383FEF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1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DE6D8-5837-DE4E-AEF6-F8E51F26E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18776-5324-CF48-A58D-1C9C04DFE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BD3EFD-8E32-284F-A48A-7B9D41F01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2816-91D6-944C-8A3B-6FE7C2E6427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CE7BE-6D2A-7E41-96D0-3AD388CB0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8C173-7253-D746-BF5B-99BF544A3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3C3-1963-4346-B6B6-69383FEF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6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9810D-CC49-094E-852B-D2ABD139C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1E3EAB-083A-8B41-A4E3-D7AFA8AC2A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54AFC3-CAFD-AD4B-AB0D-620E9AA26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2816-91D6-944C-8A3B-6FE7C2E6427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3BD4F-8D2C-7D4E-8CD3-7858A4924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B545A-A30A-9049-8834-07E54DAF6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3C3-1963-4346-B6B6-69383FEF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665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5F591-2A86-234E-9EE9-86AC4CFC3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A97EFF-D072-7E4B-ADB4-591FE8AE6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B62AB-ABDC-C147-AC5A-03E6050FCF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49CFA3-2A81-3649-A9F5-4E9F4DDAC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2816-91D6-944C-8A3B-6FE7C2E6427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823F3-774B-BC47-8491-5EE8C108A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D03152-E30B-1F40-86DA-70708DC0EA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3C3-1963-4346-B6B6-69383FEF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3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2B684-0E5E-AE41-8596-60E987FBC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9D7BF-7C18-654E-92F8-EB94A67B0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F8C2C0-91F4-4042-9BD7-5FA33C9416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1C20B5-E7C3-8642-B0E6-77AF31F101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CDE2F2-ADC3-9C4A-9AF3-9E6E94FE7C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39E113-FB66-F542-A3F0-9F6AF0A78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2816-91D6-944C-8A3B-6FE7C2E6427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C972EC-CBCA-9E49-8761-C74AD1C72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254A85-7E36-1E41-9C44-1CE520DF7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3C3-1963-4346-B6B6-69383FEF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84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D4742-0F40-6240-8359-E498B6CEC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078294-E95F-A548-859C-E8CC9BCDC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2816-91D6-944C-8A3B-6FE7C2E6427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E57FFA-0C2B-E44F-AF24-B2C9F5EA7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50EE57-7146-6440-BC2E-820CC34A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3C3-1963-4346-B6B6-69383FEF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0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B3BBF-949A-BF4C-846B-F92A251E2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2816-91D6-944C-8A3B-6FE7C2E6427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29518-935A-DB42-B38D-21354C9E8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27F63-5D40-C948-89A4-FF107CBE3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3C3-1963-4346-B6B6-69383FEF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5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105E81-6FFA-804A-B154-87F41BB56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CA2FD-C922-9941-822B-1836C1303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321AF-5883-684D-A31F-A1D135348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11FA3E-4354-7A42-8CB2-3A03CE0AB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2816-91D6-944C-8A3B-6FE7C2E6427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8F1A53-199D-264D-B10D-E454D7D93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7435B-57CA-9546-9E3E-FCC2E52A7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3C3-1963-4346-B6B6-69383FEF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35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B7BC0-E9D8-9148-9017-195A39170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B4D6A6-11A2-1F41-9589-E034EB0CF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1C01A3-1EF7-7F4C-AD1C-1E5A4B09A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48A18C-D24E-454E-8F76-AD5152418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72816-91D6-944C-8A3B-6FE7C2E6427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DFE3D-681A-9D42-B143-397148BC3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F216B-95ED-9C47-952D-3A8FF5CDD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3C3-1963-4346-B6B6-69383FEF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5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8E1C60-088E-A145-9301-BFA28D7B6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9CEF5-C08F-DD4E-94FF-F0DF4543D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1C2CE-8CB4-4246-A322-10266B55B6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72816-91D6-944C-8A3B-6FE7C2E6427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57240-347E-6645-B463-040535BB41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138A0-3DC0-F54B-9B3F-0F3072649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3C3C3-1963-4346-B6B6-69383FEF86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91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oe.oakes@psu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accessibility@ps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CF382A7-1695-CD4F-9BA9-3AE75F6C5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0096" y="118598"/>
            <a:ext cx="9181170" cy="3164248"/>
          </a:xfrm>
          <a:solidFill>
            <a:schemeClr val="tx1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 </a:t>
            </a:r>
            <a:r>
              <a:rPr lang="en-US">
                <a:solidFill>
                  <a:schemeClr val="bg1"/>
                </a:solidFill>
                <a:ea typeface="+mj-lt"/>
                <a:cs typeface="+mj-lt"/>
              </a:rPr>
              <a:t>Tools</a:t>
            </a:r>
            <a:r>
              <a:rPr lang="en-US" dirty="0">
                <a:solidFill>
                  <a:schemeClr val="bg1"/>
                </a:solidFill>
                <a:ea typeface="+mj-lt"/>
                <a:cs typeface="+mj-lt"/>
              </a:rPr>
              <a:t> for Better Remote Teaching and Learning</a:t>
            </a:r>
            <a:br>
              <a:rPr lang="en-US" dirty="0">
                <a:solidFill>
                  <a:schemeClr val="bg1"/>
                </a:solidFill>
                <a:cs typeface="Calibri Light"/>
              </a:rPr>
            </a:br>
            <a:r>
              <a:rPr lang="en-US" dirty="0">
                <a:cs typeface="Calibri Light"/>
              </a:rPr>
              <a:t> </a:t>
            </a:r>
            <a:endParaRPr lang="en-US" dirty="0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DF019838-9242-4348-B5DF-CA88AE70A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7061" y="5736428"/>
            <a:ext cx="11457877" cy="749691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>
                <a:ea typeface="+mn-lt"/>
                <a:cs typeface="+mn-lt"/>
              </a:rPr>
              <a:t>Joe Oakes, Program Chair of IST at Abington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 </a:t>
            </a:r>
            <a:r>
              <a:rPr lang="en-US" dirty="0">
                <a:ea typeface="+mn-lt"/>
                <a:cs typeface="+mn-lt"/>
                <a:hlinkClick r:id="rId2"/>
              </a:rPr>
              <a:t>joe.oakes@psu.edu</a:t>
            </a:r>
            <a:endParaRPr lang="en-US" dirty="0">
              <a:ea typeface="+mn-lt"/>
              <a:cs typeface="+mn-lt"/>
            </a:endParaRPr>
          </a:p>
        </p:txBody>
      </p:sp>
      <p:pic>
        <p:nvPicPr>
          <p:cNvPr id="6" name="Picture 4" descr="A person in a blue shirt&#10;&#10;Description generated with very high confidence">
            <a:extLst>
              <a:ext uri="{FF2B5EF4-FFF2-40B4-BE49-F238E27FC236}">
                <a16:creationId xmlns:a16="http://schemas.microsoft.com/office/drawing/2014/main" id="{2C2E1964-9C82-6446-BFA9-990A03BDE9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6586" y="3473897"/>
            <a:ext cx="2023899" cy="20778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C167E99-03E3-3F47-8A3D-6B84EE34C9E3}"/>
              </a:ext>
            </a:extLst>
          </p:cNvPr>
          <p:cNvSpPr/>
          <p:nvPr/>
        </p:nvSpPr>
        <p:spPr>
          <a:xfrm>
            <a:off x="9197222" y="6301453"/>
            <a:ext cx="23295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cs typeface="Calibri"/>
              </a:rPr>
              <a:t>4/01/2020 Wednesday</a:t>
            </a:r>
          </a:p>
        </p:txBody>
      </p:sp>
    </p:spTree>
    <p:extLst>
      <p:ext uri="{BB962C8B-B14F-4D97-AF65-F5344CB8AC3E}">
        <p14:creationId xmlns:p14="http://schemas.microsoft.com/office/powerpoint/2010/main" val="61824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3D9D23C-961F-4C42-AD3D-6CCA5A617B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6C7D3FE-518C-9444-9F11-9344562F4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FF69FED-8B54-A54E-8BF9-0178B498159E}"/>
              </a:ext>
            </a:extLst>
          </p:cNvPr>
          <p:cNvSpPr txBox="1">
            <a:spLocks/>
          </p:cNvSpPr>
          <p:nvPr/>
        </p:nvSpPr>
        <p:spPr>
          <a:xfrm>
            <a:off x="104079" y="2308845"/>
            <a:ext cx="4709081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2800" dirty="0">
                <a:solidFill>
                  <a:schemeClr val="tx1"/>
                </a:solidFill>
                <a:ea typeface="+mn-lt"/>
                <a:cs typeface="+mn-lt"/>
              </a:rPr>
              <a:t>Accessibility Compliance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Enable the Canvas tool </a:t>
            </a:r>
            <a:r>
              <a:rPr lang="en-US" sz="2400" b="1" dirty="0">
                <a:solidFill>
                  <a:schemeClr val="tx1"/>
                </a:solidFill>
                <a:ea typeface="+mn-lt"/>
                <a:cs typeface="+mn-lt"/>
              </a:rPr>
              <a:t>UDOIT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>
                <a:solidFill>
                  <a:schemeClr val="tx1"/>
                </a:solidFill>
                <a:ea typeface="+mn-lt"/>
                <a:cs typeface="+mn-lt"/>
              </a:rPr>
              <a:t>Settings &gt; Navigation &gt; Enable</a:t>
            </a:r>
          </a:p>
          <a:p>
            <a:endParaRPr lang="en-US" sz="2800" b="1" dirty="0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B84DCC6-38C7-A147-9AA3-243B0B26F746}"/>
              </a:ext>
            </a:extLst>
          </p:cNvPr>
          <p:cNvSpPr txBox="1">
            <a:spLocks/>
          </p:cNvSpPr>
          <p:nvPr/>
        </p:nvSpPr>
        <p:spPr>
          <a:xfrm>
            <a:off x="840154" y="1525638"/>
            <a:ext cx="9144000" cy="4200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>
                <a:solidFill>
                  <a:srgbClr val="53DBFC"/>
                </a:solidFill>
                <a:ea typeface="+mn-lt"/>
                <a:cs typeface="+mn-lt"/>
              </a:rPr>
              <a:t>Accessibility: Compliance: Canvas Universal Design Online Content Inspection Tool</a:t>
            </a:r>
            <a:endParaRPr lang="en-US" sz="2000">
              <a:ea typeface="+mn-lt"/>
              <a:cs typeface="+mn-lt"/>
            </a:endParaRPr>
          </a:p>
          <a:p>
            <a:pPr>
              <a:spcBef>
                <a:spcPct val="0"/>
              </a:spcBef>
            </a:pPr>
            <a:endParaRPr lang="en-US" sz="2000" b="1">
              <a:solidFill>
                <a:schemeClr val="bg1"/>
              </a:solidFill>
              <a:latin typeface="Calibri Light"/>
              <a:ea typeface="+mn-lt"/>
              <a:cs typeface="Calibri Light"/>
            </a:endParaRPr>
          </a:p>
          <a:p>
            <a:pPr algn="ctr"/>
            <a:endParaRPr lang="en-US" sz="2000">
              <a:solidFill>
                <a:srgbClr val="53DBFC"/>
              </a:solidFill>
              <a:cs typeface="Calibri"/>
            </a:endParaRPr>
          </a:p>
        </p:txBody>
      </p:sp>
      <p:pic>
        <p:nvPicPr>
          <p:cNvPr id="8" name="Picture 4" descr="A person in a blue shirt&#10;&#10;Description generated with very high confidence">
            <a:extLst>
              <a:ext uri="{FF2B5EF4-FFF2-40B4-BE49-F238E27FC236}">
                <a16:creationId xmlns:a16="http://schemas.microsoft.com/office/drawing/2014/main" id="{08408455-B5EF-9A40-9F8A-EBF53EBE6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3521" y="342986"/>
            <a:ext cx="1523107" cy="16012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9D1B9C4-DB12-5E49-B94F-7920AE580D66}"/>
              </a:ext>
            </a:extLst>
          </p:cNvPr>
          <p:cNvSpPr txBox="1"/>
          <p:nvPr/>
        </p:nvSpPr>
        <p:spPr>
          <a:xfrm>
            <a:off x="10457985" y="1862254"/>
            <a:ext cx="1200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Joe Oakes</a:t>
            </a:r>
          </a:p>
        </p:txBody>
      </p:sp>
      <p:pic>
        <p:nvPicPr>
          <p:cNvPr id="10" name="Picture 7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85FCD752-CA74-5A45-AFAC-C8DE8BA47F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694296"/>
            <a:ext cx="7499926" cy="4020954"/>
          </a:xfrm>
          <a:prstGeom prst="rect">
            <a:avLst/>
          </a:prstGeom>
        </p:spPr>
      </p:pic>
      <p:pic>
        <p:nvPicPr>
          <p:cNvPr id="11" name="Picture 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A96FCD8-0C22-7246-911A-96967178FB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17" y="3127269"/>
            <a:ext cx="4703956" cy="334075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323D5B3-9471-B644-A586-B761134BCD7C}"/>
              </a:ext>
            </a:extLst>
          </p:cNvPr>
          <p:cNvSpPr/>
          <p:nvPr/>
        </p:nvSpPr>
        <p:spPr>
          <a:xfrm>
            <a:off x="7432" y="5090531"/>
            <a:ext cx="447619" cy="24318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E4E4E33-3F6E-7B4D-B73F-8AAB79978119}"/>
              </a:ext>
            </a:extLst>
          </p:cNvPr>
          <p:cNvSpPr/>
          <p:nvPr/>
        </p:nvSpPr>
        <p:spPr>
          <a:xfrm>
            <a:off x="1141139" y="6122019"/>
            <a:ext cx="2436253" cy="42903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A348EF5-934A-A844-9FA1-75EF2EDAE57D}"/>
              </a:ext>
            </a:extLst>
          </p:cNvPr>
          <p:cNvSpPr txBox="1">
            <a:spLocks/>
          </p:cNvSpPr>
          <p:nvPr/>
        </p:nvSpPr>
        <p:spPr>
          <a:xfrm>
            <a:off x="0" y="372888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>
                <a:solidFill>
                  <a:srgbClr val="FFFFFF"/>
                </a:solidFill>
              </a:rPr>
              <a:t>Tools for Teaching and Learning</a:t>
            </a:r>
            <a:endParaRPr lang="en-US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620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1D37BEF-5A30-9E4A-A471-FED29A59E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F37766-3F59-2D4B-B96F-EAFF33F96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565ACE0-5193-A94B-8867-B8406463B1AC}"/>
              </a:ext>
            </a:extLst>
          </p:cNvPr>
          <p:cNvSpPr txBox="1">
            <a:spLocks/>
          </p:cNvSpPr>
          <p:nvPr/>
        </p:nvSpPr>
        <p:spPr>
          <a:xfrm>
            <a:off x="1115122" y="1525638"/>
            <a:ext cx="9144000" cy="4200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>
                <a:solidFill>
                  <a:srgbClr val="53DBFC"/>
                </a:solidFill>
                <a:ea typeface="+mn-lt"/>
                <a:cs typeface="+mn-lt"/>
              </a:rPr>
              <a:t>Accessibility: Quality, Easy, Value -&gt; Methods and Techniques: </a:t>
            </a:r>
            <a:r>
              <a:rPr lang="en-US" sz="2000" b="1">
                <a:solidFill>
                  <a:srgbClr val="53DBFC"/>
                </a:solidFill>
                <a:ea typeface="+mn-lt"/>
                <a:cs typeface="+mn-lt"/>
              </a:rPr>
              <a:t>Learning Modules</a:t>
            </a:r>
            <a:endParaRPr lang="en-US" sz="2000" b="1">
              <a:ea typeface="+mn-lt"/>
              <a:cs typeface="+mn-lt"/>
            </a:endParaRPr>
          </a:p>
          <a:p>
            <a:pPr>
              <a:spcBef>
                <a:spcPct val="0"/>
              </a:spcBef>
            </a:pPr>
            <a:endParaRPr lang="en-US" sz="2000" b="1">
              <a:solidFill>
                <a:schemeClr val="bg1"/>
              </a:solidFill>
              <a:latin typeface="Calibri Light"/>
              <a:ea typeface="+mn-lt"/>
              <a:cs typeface="Calibri Light"/>
            </a:endParaRPr>
          </a:p>
          <a:p>
            <a:pPr algn="ctr"/>
            <a:endParaRPr lang="en-US" sz="2000">
              <a:solidFill>
                <a:srgbClr val="53DBFC"/>
              </a:solidFill>
              <a:cs typeface="Calibri"/>
            </a:endParaRPr>
          </a:p>
        </p:txBody>
      </p:sp>
      <p:pic>
        <p:nvPicPr>
          <p:cNvPr id="7" name="Picture 4" descr="A person in a blue shirt&#10;&#10;Description generated with very high confidence">
            <a:extLst>
              <a:ext uri="{FF2B5EF4-FFF2-40B4-BE49-F238E27FC236}">
                <a16:creationId xmlns:a16="http://schemas.microsoft.com/office/drawing/2014/main" id="{1C0A83FC-6A84-8941-A9FC-0679A1E55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3521" y="342986"/>
            <a:ext cx="1523107" cy="160121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B4377B0-5AA4-B74A-A987-17220001905E}"/>
              </a:ext>
            </a:extLst>
          </p:cNvPr>
          <p:cNvSpPr txBox="1"/>
          <p:nvPr/>
        </p:nvSpPr>
        <p:spPr>
          <a:xfrm>
            <a:off x="10457985" y="1862254"/>
            <a:ext cx="1200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Joe Oakes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410EE49-0519-F646-8649-302DA51ED5FD}"/>
              </a:ext>
            </a:extLst>
          </p:cNvPr>
          <p:cNvSpPr txBox="1">
            <a:spLocks/>
          </p:cNvSpPr>
          <p:nvPr/>
        </p:nvSpPr>
        <p:spPr>
          <a:xfrm>
            <a:off x="207045" y="2382070"/>
            <a:ext cx="5236630" cy="414537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cs typeface="Calibri"/>
              </a:rPr>
              <a:t>Organized </a:t>
            </a:r>
            <a:r>
              <a:rPr lang="en-US" b="1">
                <a:solidFill>
                  <a:srgbClr val="FF0000"/>
                </a:solidFill>
                <a:cs typeface="Calibri"/>
              </a:rPr>
              <a:t>learning modules</a:t>
            </a:r>
            <a:r>
              <a:rPr lang="en-US">
                <a:cs typeface="Calibri"/>
              </a:rPr>
              <a:t> in Canvas LMS</a:t>
            </a:r>
            <a:endParaRPr lang="en-US">
              <a:ea typeface="+mn-lt"/>
              <a:cs typeface="+mn-lt"/>
            </a:endParaRPr>
          </a:p>
          <a:p>
            <a:pPr lvl="1"/>
            <a:r>
              <a:rPr lang="en-US">
                <a:cs typeface="Calibri"/>
              </a:rPr>
              <a:t>Provides a learning pathway</a:t>
            </a:r>
          </a:p>
          <a:p>
            <a:pPr lvl="1"/>
            <a:r>
              <a:rPr lang="en-US">
                <a:cs typeface="Calibri"/>
              </a:rPr>
              <a:t>Provides a weekly learning structure</a:t>
            </a:r>
          </a:p>
          <a:p>
            <a:pPr lvl="1"/>
            <a:r>
              <a:rPr lang="en-US">
                <a:cs typeface="Calibri"/>
              </a:rPr>
              <a:t>Bundles all the learning resources and content materials together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</p:txBody>
      </p:sp>
      <p:pic>
        <p:nvPicPr>
          <p:cNvPr id="10" name="Picture 9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C15520ED-7479-F844-A126-7236981F04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2042" y="2536113"/>
            <a:ext cx="5170684" cy="4107113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D49218A5-0244-6E43-B754-2D009798832D}"/>
              </a:ext>
            </a:extLst>
          </p:cNvPr>
          <p:cNvSpPr txBox="1">
            <a:spLocks/>
          </p:cNvSpPr>
          <p:nvPr/>
        </p:nvSpPr>
        <p:spPr>
          <a:xfrm>
            <a:off x="0" y="372888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>
                <a:solidFill>
                  <a:srgbClr val="FFFFFF"/>
                </a:solidFill>
              </a:rPr>
              <a:t>Tools for Teaching and Learning</a:t>
            </a:r>
            <a:endParaRPr lang="en-US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054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C93D23-3199-FA4A-BBC6-7102B4D23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3B01A25-6E47-414C-8394-04E2A6A0F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06A4498-3D57-A745-8B61-2A2ADCBEC274}"/>
              </a:ext>
            </a:extLst>
          </p:cNvPr>
          <p:cNvSpPr txBox="1">
            <a:spLocks/>
          </p:cNvSpPr>
          <p:nvPr/>
        </p:nvSpPr>
        <p:spPr>
          <a:xfrm>
            <a:off x="57615" y="2401772"/>
            <a:ext cx="4741747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/>
              <a:buChar char="•"/>
            </a:pPr>
            <a:r>
              <a:rPr lang="en-US" sz="2800">
                <a:solidFill>
                  <a:schemeClr val="tx1"/>
                </a:solidFill>
                <a:ea typeface="+mn-lt"/>
                <a:cs typeface="+mn-lt"/>
              </a:rPr>
              <a:t>Accessibility Compliance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Penn State's IT Accessibility Team can test your instructional materials, news, and communications, websites and business reports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>
                <a:solidFill>
                  <a:schemeClr val="tx1"/>
                </a:solidFill>
                <a:ea typeface="+mn-lt"/>
                <a:cs typeface="+mn-lt"/>
              </a:rPr>
              <a:t>Email them at: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>
                <a:ea typeface="+mn-lt"/>
                <a:cs typeface="+mn-lt"/>
                <a:hlinkClick r:id="rId2"/>
              </a:rPr>
              <a:t>accessibility@psu.edu</a:t>
            </a:r>
            <a:endParaRPr lang="en-US" sz="2400">
              <a:ea typeface="+mn-lt"/>
              <a:cs typeface="+mn-lt"/>
            </a:endParaRPr>
          </a:p>
          <a:p>
            <a:endParaRPr lang="en-US" sz="2800" b="1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700E7745-00C5-0845-A4A4-97F05D7E1A5B}"/>
              </a:ext>
            </a:extLst>
          </p:cNvPr>
          <p:cNvSpPr txBox="1">
            <a:spLocks/>
          </p:cNvSpPr>
          <p:nvPr/>
        </p:nvSpPr>
        <p:spPr>
          <a:xfrm>
            <a:off x="1524000" y="1525638"/>
            <a:ext cx="9144000" cy="4200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>
                <a:solidFill>
                  <a:srgbClr val="53DBFC"/>
                </a:solidFill>
                <a:ea typeface="+mn-lt"/>
                <a:cs typeface="+mn-lt"/>
              </a:rPr>
              <a:t>Accessibility: Compliance Help</a:t>
            </a:r>
            <a:endParaRPr lang="en-US" sz="2000">
              <a:ea typeface="+mn-lt"/>
              <a:cs typeface="+mn-lt"/>
            </a:endParaRPr>
          </a:p>
          <a:p>
            <a:pPr>
              <a:spcBef>
                <a:spcPct val="0"/>
              </a:spcBef>
            </a:pPr>
            <a:endParaRPr lang="en-US" sz="2000" b="1">
              <a:solidFill>
                <a:schemeClr val="bg1"/>
              </a:solidFill>
              <a:latin typeface="Calibri Light"/>
              <a:ea typeface="+mn-lt"/>
              <a:cs typeface="Calibri Light"/>
            </a:endParaRPr>
          </a:p>
          <a:p>
            <a:pPr algn="ctr"/>
            <a:endParaRPr lang="en-US" sz="2000">
              <a:solidFill>
                <a:srgbClr val="53DBFC"/>
              </a:solidFill>
              <a:cs typeface="Calibri"/>
            </a:endParaRPr>
          </a:p>
        </p:txBody>
      </p:sp>
      <p:pic>
        <p:nvPicPr>
          <p:cNvPr id="8" name="Picture 4" descr="A person in a blue shirt&#10;&#10;Description generated with very high confidence">
            <a:extLst>
              <a:ext uri="{FF2B5EF4-FFF2-40B4-BE49-F238E27FC236}">
                <a16:creationId xmlns:a16="http://schemas.microsoft.com/office/drawing/2014/main" id="{4DC2D69A-7010-DE4D-A262-8300A8CD3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3521" y="342986"/>
            <a:ext cx="1523107" cy="16012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3F1663-707F-D545-8EF0-1D2D8EA3C68D}"/>
              </a:ext>
            </a:extLst>
          </p:cNvPr>
          <p:cNvSpPr txBox="1"/>
          <p:nvPr/>
        </p:nvSpPr>
        <p:spPr>
          <a:xfrm>
            <a:off x="10457985" y="1862254"/>
            <a:ext cx="1200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Joe Oakes</a:t>
            </a:r>
          </a:p>
        </p:txBody>
      </p:sp>
      <p:pic>
        <p:nvPicPr>
          <p:cNvPr id="10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8699859-5E41-594A-ACC1-296A148E0C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6088" y="3105853"/>
            <a:ext cx="6971763" cy="2534934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3D84C579-124E-3247-B3A2-013AAEE06C89}"/>
              </a:ext>
            </a:extLst>
          </p:cNvPr>
          <p:cNvSpPr txBox="1">
            <a:spLocks/>
          </p:cNvSpPr>
          <p:nvPr/>
        </p:nvSpPr>
        <p:spPr>
          <a:xfrm>
            <a:off x="0" y="372888"/>
            <a:ext cx="11139854" cy="9304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>
                <a:solidFill>
                  <a:srgbClr val="FFFFFF"/>
                </a:solidFill>
              </a:rPr>
              <a:t>Tools for Teaching and Learning</a:t>
            </a:r>
            <a:endParaRPr lang="en-US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4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941A3FA-EDED-BC4C-BC26-A15B0BA30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92F42D8E-1D6E-1743-9048-3CA58F20D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288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Tools for Teaching and Learning</a:t>
            </a:r>
            <a:endParaRPr lang="en-US" sz="5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C889913-D744-AC44-87E1-7380AF70F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D44DF1C-93BB-5C44-9181-92E7F4F326D2}"/>
              </a:ext>
            </a:extLst>
          </p:cNvPr>
          <p:cNvSpPr txBox="1">
            <a:spLocks/>
          </p:cNvSpPr>
          <p:nvPr/>
        </p:nvSpPr>
        <p:spPr>
          <a:xfrm>
            <a:off x="1115122" y="1525638"/>
            <a:ext cx="9144000" cy="4200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dirty="0">
                <a:solidFill>
                  <a:srgbClr val="53DBFC"/>
                </a:solidFill>
                <a:ea typeface="+mn-lt"/>
                <a:cs typeface="+mn-lt"/>
              </a:rPr>
              <a:t>Generate subtitles for Accessibility</a:t>
            </a:r>
            <a:endParaRPr lang="en-US" sz="2000" b="1" dirty="0">
              <a:solidFill>
                <a:srgbClr val="53DBFC"/>
              </a:solidFill>
              <a:ea typeface="+mn-lt"/>
              <a:cs typeface="+mn-lt"/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chemeClr val="bg1"/>
              </a:solidFill>
              <a:latin typeface="Calibri Light"/>
              <a:ea typeface="+mn-lt"/>
              <a:cs typeface="Calibri Light"/>
            </a:endParaRPr>
          </a:p>
          <a:p>
            <a:pPr algn="ctr"/>
            <a:endParaRPr lang="en-US" sz="2000" dirty="0">
              <a:solidFill>
                <a:srgbClr val="53DBFC"/>
              </a:solidFill>
              <a:cs typeface="Calibri"/>
            </a:endParaRPr>
          </a:p>
        </p:txBody>
      </p:sp>
      <p:pic>
        <p:nvPicPr>
          <p:cNvPr id="8" name="Picture 4" descr="A person in a blue shirt&#10;&#10;Description generated with very high confidence">
            <a:extLst>
              <a:ext uri="{FF2B5EF4-FFF2-40B4-BE49-F238E27FC236}">
                <a16:creationId xmlns:a16="http://schemas.microsoft.com/office/drawing/2014/main" id="{0AF61658-9D40-E646-B4A9-B635A46DC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3521" y="342986"/>
            <a:ext cx="1523107" cy="16012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9AB12A6-5279-F047-93A7-E3CFD167144F}"/>
              </a:ext>
            </a:extLst>
          </p:cNvPr>
          <p:cNvSpPr txBox="1"/>
          <p:nvPr/>
        </p:nvSpPr>
        <p:spPr>
          <a:xfrm>
            <a:off x="10457985" y="1862254"/>
            <a:ext cx="1200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Joe Oakes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D826F52-5C3C-8642-A2A2-12F82C2C401B}"/>
              </a:ext>
            </a:extLst>
          </p:cNvPr>
          <p:cNvSpPr txBox="1">
            <a:spLocks/>
          </p:cNvSpPr>
          <p:nvPr/>
        </p:nvSpPr>
        <p:spPr>
          <a:xfrm>
            <a:off x="197276" y="2479763"/>
            <a:ext cx="4894707" cy="39695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ea typeface="+mn-lt"/>
                <a:cs typeface="+mn-lt"/>
              </a:rPr>
              <a:t>Adding real time presentation </a:t>
            </a:r>
            <a:r>
              <a:rPr lang="en-US" b="1" dirty="0">
                <a:ea typeface="+mn-lt"/>
                <a:cs typeface="+mn-lt"/>
              </a:rPr>
              <a:t>subtitles</a:t>
            </a:r>
            <a:r>
              <a:rPr lang="en-US">
                <a:ea typeface="+mn-lt"/>
                <a:cs typeface="+mn-lt"/>
              </a:rPr>
              <a:t> to the lecture</a:t>
            </a:r>
          </a:p>
          <a:p>
            <a:pPr lvl="1"/>
            <a:r>
              <a:rPr lang="en-US" dirty="0">
                <a:ea typeface="+mn-lt"/>
                <a:cs typeface="+mn-lt"/>
              </a:rPr>
              <a:t>This feature is available in Google Slides. Click on the CC button lower left corner of the presentation</a:t>
            </a:r>
          </a:p>
          <a:p>
            <a:pPr lvl="1"/>
            <a:r>
              <a:rPr lang="en-US" dirty="0">
                <a:ea typeface="+mn-lt"/>
                <a:cs typeface="+mn-lt"/>
              </a:rPr>
              <a:t>This feature is ONLY available using the Microsoft Office 365 Cloud PowerPoint – it is available to all faculty, staff and students</a:t>
            </a:r>
            <a:endParaRPr lang="en-US" dirty="0"/>
          </a:p>
        </p:txBody>
      </p:sp>
      <p:pic>
        <p:nvPicPr>
          <p:cNvPr id="11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017E7D73-7B2F-134E-A749-48A07D47C5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2570" y="4489872"/>
            <a:ext cx="6488151" cy="173472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D11D4E3-C24A-ED47-A869-DE6DD65A6081}"/>
              </a:ext>
            </a:extLst>
          </p:cNvPr>
          <p:cNvSpPr/>
          <p:nvPr/>
        </p:nvSpPr>
        <p:spPr>
          <a:xfrm>
            <a:off x="9411627" y="5796775"/>
            <a:ext cx="2185351" cy="39186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3" descr="A picture containing screenshot, monitor, screen, clock&#10;&#10;Description generated with very high confidence">
            <a:extLst>
              <a:ext uri="{FF2B5EF4-FFF2-40B4-BE49-F238E27FC236}">
                <a16:creationId xmlns:a16="http://schemas.microsoft.com/office/drawing/2014/main" id="{06D37D6D-86E8-5941-9DAE-9745FB634A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3790" y="2956932"/>
            <a:ext cx="7036419" cy="94413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67FC2D1B-21F8-AB47-ACE4-E74B397C21C1}"/>
              </a:ext>
            </a:extLst>
          </p:cNvPr>
          <p:cNvSpPr/>
          <p:nvPr/>
        </p:nvSpPr>
        <p:spPr>
          <a:xfrm>
            <a:off x="8919114" y="3269165"/>
            <a:ext cx="494083" cy="4754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00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A8DDD5D-AA9B-1A4B-998B-5CF53CA94E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78068" y="343486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1DDDDCA-0942-2F41-BC93-DADC4D75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72888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Tools for Teaching and Learning</a:t>
            </a:r>
            <a:endParaRPr lang="en-US" sz="54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A643F4C-5887-684F-B890-5247271F6C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09800" y="1448631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479ECDA-C3D4-5041-9717-BB49E4196DB2}"/>
              </a:ext>
            </a:extLst>
          </p:cNvPr>
          <p:cNvSpPr txBox="1">
            <a:spLocks/>
          </p:cNvSpPr>
          <p:nvPr/>
        </p:nvSpPr>
        <p:spPr>
          <a:xfrm>
            <a:off x="1115122" y="1525638"/>
            <a:ext cx="9144000" cy="4200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>
                <a:solidFill>
                  <a:srgbClr val="53DBFC"/>
                </a:solidFill>
                <a:ea typeface="+mn-lt"/>
                <a:cs typeface="+mn-lt"/>
              </a:rPr>
              <a:t>Real Time Subtitles for Accessibility</a:t>
            </a:r>
            <a:endParaRPr lang="en-US" sz="2000" b="1">
              <a:solidFill>
                <a:srgbClr val="53DBFC"/>
              </a:solidFill>
              <a:ea typeface="+mn-lt"/>
              <a:cs typeface="+mn-lt"/>
            </a:endParaRPr>
          </a:p>
          <a:p>
            <a:pPr>
              <a:spcBef>
                <a:spcPct val="0"/>
              </a:spcBef>
            </a:pPr>
            <a:endParaRPr lang="en-US" sz="2000" b="1" dirty="0">
              <a:solidFill>
                <a:schemeClr val="bg1"/>
              </a:solidFill>
              <a:latin typeface="Calibri Light"/>
              <a:ea typeface="+mn-lt"/>
              <a:cs typeface="Calibri Light"/>
            </a:endParaRPr>
          </a:p>
          <a:p>
            <a:pPr algn="ctr"/>
            <a:endParaRPr lang="en-US" sz="2000" dirty="0">
              <a:solidFill>
                <a:srgbClr val="53DBFC"/>
              </a:solidFill>
              <a:cs typeface="Calibri"/>
            </a:endParaRPr>
          </a:p>
        </p:txBody>
      </p:sp>
      <p:pic>
        <p:nvPicPr>
          <p:cNvPr id="8" name="Picture 4" descr="A person in a blue shirt&#10;&#10;Description generated with very high confidence">
            <a:extLst>
              <a:ext uri="{FF2B5EF4-FFF2-40B4-BE49-F238E27FC236}">
                <a16:creationId xmlns:a16="http://schemas.microsoft.com/office/drawing/2014/main" id="{7D7B3DEF-D87A-9346-9538-3CEB63BCF2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3521" y="342986"/>
            <a:ext cx="1523107" cy="16012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2034C91-E238-474B-86FA-3E44979863D6}"/>
              </a:ext>
            </a:extLst>
          </p:cNvPr>
          <p:cNvSpPr txBox="1"/>
          <p:nvPr/>
        </p:nvSpPr>
        <p:spPr>
          <a:xfrm>
            <a:off x="10457985" y="1862254"/>
            <a:ext cx="12006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FFFFFF"/>
                </a:solidFill>
              </a:rPr>
              <a:t>Joe Oakes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DFC0C64-AAE5-144D-98A9-948B082C1928}"/>
              </a:ext>
            </a:extLst>
          </p:cNvPr>
          <p:cNvSpPr txBox="1">
            <a:spLocks/>
          </p:cNvSpPr>
          <p:nvPr/>
        </p:nvSpPr>
        <p:spPr>
          <a:xfrm>
            <a:off x="197276" y="2479763"/>
            <a:ext cx="4894707" cy="39695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ea typeface="+mn-lt"/>
                <a:cs typeface="+mn-lt"/>
              </a:rPr>
              <a:t>Adding real time presentation </a:t>
            </a:r>
            <a:r>
              <a:rPr lang="en-US" b="1" dirty="0">
                <a:ea typeface="+mn-lt"/>
                <a:cs typeface="+mn-lt"/>
              </a:rPr>
              <a:t>subtitles</a:t>
            </a:r>
            <a:r>
              <a:rPr lang="en-US">
                <a:ea typeface="+mn-lt"/>
                <a:cs typeface="+mn-lt"/>
              </a:rPr>
              <a:t> to the lecture</a:t>
            </a:r>
          </a:p>
          <a:p>
            <a:pPr lvl="1"/>
            <a:r>
              <a:rPr lang="en-US">
                <a:ea typeface="+mn-lt"/>
                <a:cs typeface="+mn-lt"/>
              </a:rPr>
              <a:t>You can select where the subtitles will appear in real time</a:t>
            </a:r>
            <a:endParaRPr lang="en-US"/>
          </a:p>
        </p:txBody>
      </p:sp>
      <p:pic>
        <p:nvPicPr>
          <p:cNvPr id="11" name="Picture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80BB2B5-FE22-864D-ACDA-84E934C3E7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2532644"/>
            <a:ext cx="6331687" cy="398124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2C6AAE6-D165-A34E-8F65-19B4BBC9CA88}"/>
              </a:ext>
            </a:extLst>
          </p:cNvPr>
          <p:cNvSpPr/>
          <p:nvPr/>
        </p:nvSpPr>
        <p:spPr>
          <a:xfrm>
            <a:off x="6018069" y="6186635"/>
            <a:ext cx="3727071" cy="32984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64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238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 Tools for Better Remote Teaching and Learning  </vt:lpstr>
      <vt:lpstr>PowerPoint Presentation</vt:lpstr>
      <vt:lpstr>PowerPoint Presentation</vt:lpstr>
      <vt:lpstr>PowerPoint Presentation</vt:lpstr>
      <vt:lpstr>Tools for Teaching and Learning</vt:lpstr>
      <vt:lpstr>Tools for Teaching and 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Jeon, Eileen</dc:creator>
  <cp:lastModifiedBy>Fatima Ferguson</cp:lastModifiedBy>
  <cp:revision>3</cp:revision>
  <dcterms:created xsi:type="dcterms:W3CDTF">2020-04-07T16:05:45Z</dcterms:created>
  <dcterms:modified xsi:type="dcterms:W3CDTF">2020-04-08T14:39:25Z</dcterms:modified>
</cp:coreProperties>
</file>