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267" r:id="rId6"/>
    <p:sldId id="268" r:id="rId7"/>
    <p:sldId id="269" r:id="rId8"/>
    <p:sldId id="271" r:id="rId9"/>
    <p:sldId id="272" r:id="rId10"/>
    <p:sldId id="273" r:id="rId11"/>
    <p:sldId id="274" r:id="rId12"/>
    <p:sldId id="275" r:id="rId13"/>
    <p:sldId id="276" r:id="rId14"/>
    <p:sldId id="277" r:id="rId15"/>
    <p:sldId id="278" r:id="rId16"/>
    <p:sldId id="279" r:id="rId17"/>
    <p:sldId id="280" r:id="rId18"/>
    <p:sldId id="292" r:id="rId19"/>
    <p:sldId id="281" r:id="rId20"/>
    <p:sldId id="282" r:id="rId21"/>
    <p:sldId id="283" r:id="rId22"/>
    <p:sldId id="284" r:id="rId23"/>
    <p:sldId id="286" r:id="rId24"/>
    <p:sldId id="288" r:id="rId25"/>
    <p:sldId id="289" r:id="rId26"/>
    <p:sldId id="293" r:id="rId27"/>
    <p:sldId id="290" r:id="rId28"/>
    <p:sldId id="291" r:id="rId2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D77354-08B3-C85A-2274-D5D2252FE719}" name="Bishop, Shannon" initials="BS" userId="S::seg120@psu.edu::704857ae-6254-4cd4-b151-bc47948d421a" providerId="AD"/>
  <p188:author id="{3A04F0E8-F6F7-42C8-2DAB-B75113A0D234}" name="Cai, Guoray" initials="CG" userId="S::gxc26@psu.edu::2ea759e2-6d47-4462-bb28-57c5def7a8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ouffer, Elizabeth Marie" initials="SEM" lastIdx="1" clrIdx="0">
    <p:extLst>
      <p:ext uri="{19B8F6BF-5375-455C-9EA6-DF929625EA0E}">
        <p15:presenceInfo xmlns:p15="http://schemas.microsoft.com/office/powerpoint/2012/main" userId="S::emg5338@psu.edu::751277e6-5a77-4111-969a-6fe0ad9656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85185" autoAdjust="0"/>
  </p:normalViewPr>
  <p:slideViewPr>
    <p:cSldViewPr snapToGrid="0">
      <p:cViewPr varScale="1">
        <p:scale>
          <a:sx n="54" d="100"/>
          <a:sy n="54" d="100"/>
        </p:scale>
        <p:origin x="1084" y="2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est, Kathy" userId="86e9d09a-c382-4619-aedc-4b951fec4e3b" providerId="ADAL" clId="{C77284F5-D9E8-498D-8233-99BB70E70C95}"/>
    <pc:docChg chg="custSel modSld">
      <pc:chgData name="Wiest, Kathy" userId="86e9d09a-c382-4619-aedc-4b951fec4e3b" providerId="ADAL" clId="{C77284F5-D9E8-498D-8233-99BB70E70C95}" dt="2026-01-29T16:24:51.748" v="77" actId="20577"/>
      <pc:docMkLst>
        <pc:docMk/>
      </pc:docMkLst>
      <pc:sldChg chg="modSp mod">
        <pc:chgData name="Wiest, Kathy" userId="86e9d09a-c382-4619-aedc-4b951fec4e3b" providerId="ADAL" clId="{C77284F5-D9E8-498D-8233-99BB70E70C95}" dt="2026-01-29T13:07:47.419" v="2" actId="14100"/>
        <pc:sldMkLst>
          <pc:docMk/>
          <pc:sldMk cId="802286310" sldId="269"/>
        </pc:sldMkLst>
        <pc:graphicFrameChg chg="mod modGraphic">
          <ac:chgData name="Wiest, Kathy" userId="86e9d09a-c382-4619-aedc-4b951fec4e3b" providerId="ADAL" clId="{C77284F5-D9E8-498D-8233-99BB70E70C95}" dt="2026-01-29T13:07:47.419" v="2" actId="14100"/>
          <ac:graphicFrameMkLst>
            <pc:docMk/>
            <pc:sldMk cId="802286310" sldId="269"/>
            <ac:graphicFrameMk id="3" creationId="{69B4667F-B01A-4806-B6A5-3DAD23DECB28}"/>
          </ac:graphicFrameMkLst>
        </pc:graphicFrameChg>
      </pc:sldChg>
      <pc:sldChg chg="modSp mod">
        <pc:chgData name="Wiest, Kathy" userId="86e9d09a-c382-4619-aedc-4b951fec4e3b" providerId="ADAL" clId="{C77284F5-D9E8-498D-8233-99BB70E70C95}" dt="2026-01-29T13:11:58.850" v="28" actId="20577"/>
        <pc:sldMkLst>
          <pc:docMk/>
          <pc:sldMk cId="1488417532" sldId="273"/>
        </pc:sldMkLst>
        <pc:spChg chg="mod">
          <ac:chgData name="Wiest, Kathy" userId="86e9d09a-c382-4619-aedc-4b951fec4e3b" providerId="ADAL" clId="{C77284F5-D9E8-498D-8233-99BB70E70C95}" dt="2026-01-29T13:11:58.850" v="28" actId="20577"/>
          <ac:spMkLst>
            <pc:docMk/>
            <pc:sldMk cId="1488417532" sldId="273"/>
            <ac:spMk id="3" creationId="{BD6E015F-BE6D-4A9B-8D30-101844AF96B0}"/>
          </ac:spMkLst>
        </pc:spChg>
      </pc:sldChg>
      <pc:sldChg chg="modSp mod">
        <pc:chgData name="Wiest, Kathy" userId="86e9d09a-c382-4619-aedc-4b951fec4e3b" providerId="ADAL" clId="{C77284F5-D9E8-498D-8233-99BB70E70C95}" dt="2026-01-29T13:23:09.826" v="50" actId="6549"/>
        <pc:sldMkLst>
          <pc:docMk/>
          <pc:sldMk cId="3983937506" sldId="275"/>
        </pc:sldMkLst>
        <pc:spChg chg="mod">
          <ac:chgData name="Wiest, Kathy" userId="86e9d09a-c382-4619-aedc-4b951fec4e3b" providerId="ADAL" clId="{C77284F5-D9E8-498D-8233-99BB70E70C95}" dt="2026-01-29T13:23:09.826" v="50" actId="6549"/>
          <ac:spMkLst>
            <pc:docMk/>
            <pc:sldMk cId="3983937506" sldId="275"/>
            <ac:spMk id="3" creationId="{AD8F08A5-9204-4B26-B87C-C4D6D603CB13}"/>
          </ac:spMkLst>
        </pc:spChg>
      </pc:sldChg>
      <pc:sldChg chg="modSp mod">
        <pc:chgData name="Wiest, Kathy" userId="86e9d09a-c382-4619-aedc-4b951fec4e3b" providerId="ADAL" clId="{C77284F5-D9E8-498D-8233-99BB70E70C95}" dt="2026-01-29T13:25:26.913" v="53" actId="115"/>
        <pc:sldMkLst>
          <pc:docMk/>
          <pc:sldMk cId="2517383341" sldId="276"/>
        </pc:sldMkLst>
        <pc:spChg chg="mod">
          <ac:chgData name="Wiest, Kathy" userId="86e9d09a-c382-4619-aedc-4b951fec4e3b" providerId="ADAL" clId="{C77284F5-D9E8-498D-8233-99BB70E70C95}" dt="2026-01-29T13:25:26.913" v="53" actId="115"/>
          <ac:spMkLst>
            <pc:docMk/>
            <pc:sldMk cId="2517383341" sldId="276"/>
            <ac:spMk id="4" creationId="{B72C0189-B5C7-F835-1B1A-37D8E89BFD41}"/>
          </ac:spMkLst>
        </pc:spChg>
      </pc:sldChg>
      <pc:sldChg chg="modSp mod">
        <pc:chgData name="Wiest, Kathy" userId="86e9d09a-c382-4619-aedc-4b951fec4e3b" providerId="ADAL" clId="{C77284F5-D9E8-498D-8233-99BB70E70C95}" dt="2026-01-29T16:24:51.748" v="77" actId="20577"/>
        <pc:sldMkLst>
          <pc:docMk/>
          <pc:sldMk cId="3349445763" sldId="277"/>
        </pc:sldMkLst>
        <pc:spChg chg="mod">
          <ac:chgData name="Wiest, Kathy" userId="86e9d09a-c382-4619-aedc-4b951fec4e3b" providerId="ADAL" clId="{C77284F5-D9E8-498D-8233-99BB70E70C95}" dt="2026-01-29T16:24:51.748" v="77" actId="20577"/>
          <ac:spMkLst>
            <pc:docMk/>
            <pc:sldMk cId="3349445763" sldId="277"/>
            <ac:spMk id="3" creationId="{858242DA-51B8-4ADF-9F14-1BF91C64B517}"/>
          </ac:spMkLst>
        </pc:spChg>
      </pc:sldChg>
      <pc:sldChg chg="modSp mod">
        <pc:chgData name="Wiest, Kathy" userId="86e9d09a-c382-4619-aedc-4b951fec4e3b" providerId="ADAL" clId="{C77284F5-D9E8-498D-8233-99BB70E70C95}" dt="2026-01-29T15:22:59.925" v="64" actId="20577"/>
        <pc:sldMkLst>
          <pc:docMk/>
          <pc:sldMk cId="4193771427" sldId="283"/>
        </pc:sldMkLst>
        <pc:graphicFrameChg chg="modGraphic">
          <ac:chgData name="Wiest, Kathy" userId="86e9d09a-c382-4619-aedc-4b951fec4e3b" providerId="ADAL" clId="{C77284F5-D9E8-498D-8233-99BB70E70C95}" dt="2026-01-29T15:22:59.925" v="64" actId="20577"/>
          <ac:graphicFrameMkLst>
            <pc:docMk/>
            <pc:sldMk cId="4193771427" sldId="283"/>
            <ac:graphicFrameMk id="8" creationId="{37022CB9-8C19-4AE8-BFE9-6038811D211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6674B-B8E2-402E-8975-7E032D1D779A}" type="doc">
      <dgm:prSet loTypeId="urn:microsoft.com/office/officeart/2005/8/layout/chevron1" loCatId="process" qsTypeId="urn:microsoft.com/office/officeart/2005/8/quickstyle/simple5" qsCatId="simple" csTypeId="urn:microsoft.com/office/officeart/2005/8/colors/accent1_2" csCatId="accent1" phldr="1"/>
      <dgm:spPr/>
    </dgm:pt>
    <dgm:pt modelId="{0DE2BECB-397F-4C20-86E8-D1A3E392DFDE}">
      <dgm:prSet phldrT="[Text]" custT="1"/>
      <dgm:spPr/>
      <dgm:t>
        <a:bodyPr/>
        <a:lstStyle/>
        <a:p>
          <a:pPr algn="ctr" rtl="0"/>
          <a:r>
            <a:rPr lang="en-US" sz="1400" b="0" dirty="0">
              <a:latin typeface="+mj-lt"/>
            </a:rPr>
            <a:t>No later than December 1st </a:t>
          </a:r>
        </a:p>
      </dgm:t>
    </dgm:pt>
    <dgm:pt modelId="{39CE3121-6189-4460-AE95-18530A9778AE}" type="parTrans" cxnId="{7A724665-5779-470D-B422-DC9E63DD3108}">
      <dgm:prSet/>
      <dgm:spPr/>
      <dgm:t>
        <a:bodyPr/>
        <a:lstStyle/>
        <a:p>
          <a:endParaRPr lang="en-US"/>
        </a:p>
      </dgm:t>
    </dgm:pt>
    <dgm:pt modelId="{886EFFF6-6126-45B7-8653-CE8568B4FB59}" type="sibTrans" cxnId="{7A724665-5779-470D-B422-DC9E63DD3108}">
      <dgm:prSet/>
      <dgm:spPr/>
      <dgm:t>
        <a:bodyPr/>
        <a:lstStyle/>
        <a:p>
          <a:endParaRPr lang="en-US"/>
        </a:p>
      </dgm:t>
    </dgm:pt>
    <dgm:pt modelId="{842730AB-0A32-469D-85EF-48407618C3CF}">
      <dgm:prSet phldrT="[Text]"/>
      <dgm:spPr/>
      <dgm:t>
        <a:bodyPr/>
        <a:lstStyle/>
        <a:p>
          <a:pPr rtl="0"/>
          <a:r>
            <a:rPr lang="en-US" dirty="0">
              <a:latin typeface="+mj-lt"/>
            </a:rPr>
            <a:t>No later than January 15</a:t>
          </a:r>
          <a:r>
            <a:rPr lang="en-US" baseline="30000" dirty="0">
              <a:latin typeface="+mj-lt"/>
            </a:rPr>
            <a:t>th</a:t>
          </a:r>
          <a:endParaRPr lang="en-US" dirty="0">
            <a:latin typeface="+mj-lt"/>
          </a:endParaRPr>
        </a:p>
      </dgm:t>
    </dgm:pt>
    <dgm:pt modelId="{8919CB3A-4108-4985-82E4-16B59971DCD9}" type="parTrans" cxnId="{1738A8D2-CA8D-4D80-A2F0-15E6EC3C6269}">
      <dgm:prSet/>
      <dgm:spPr/>
      <dgm:t>
        <a:bodyPr/>
        <a:lstStyle/>
        <a:p>
          <a:endParaRPr lang="en-US"/>
        </a:p>
      </dgm:t>
    </dgm:pt>
    <dgm:pt modelId="{1E682D9F-3174-4BAA-9B24-7377047B81CB}" type="sibTrans" cxnId="{1738A8D2-CA8D-4D80-A2F0-15E6EC3C6269}">
      <dgm:prSet/>
      <dgm:spPr/>
      <dgm:t>
        <a:bodyPr/>
        <a:lstStyle/>
        <a:p>
          <a:endParaRPr lang="en-US"/>
        </a:p>
      </dgm:t>
    </dgm:pt>
    <dgm:pt modelId="{DD923AB2-E858-419B-8B18-EC96A1AEA7AD}">
      <dgm:prSet phldrT="[Text]"/>
      <dgm:spPr/>
      <dgm:t>
        <a:bodyPr/>
        <a:lstStyle/>
        <a:p>
          <a:r>
            <a:rPr lang="en-US" dirty="0">
              <a:latin typeface="+mj-lt"/>
            </a:rPr>
            <a:t>February 1</a:t>
          </a:r>
          <a:r>
            <a:rPr lang="en-US" baseline="30000" dirty="0">
              <a:latin typeface="+mj-lt"/>
            </a:rPr>
            <a:t>st</a:t>
          </a:r>
          <a:endParaRPr lang="en-US" dirty="0">
            <a:latin typeface="+mj-lt"/>
          </a:endParaRPr>
        </a:p>
      </dgm:t>
    </dgm:pt>
    <dgm:pt modelId="{4B96AEC7-3482-4E5A-B971-57E33074B4A1}" type="parTrans" cxnId="{8E48551F-2DC3-4CF2-9B66-DEDEAF928377}">
      <dgm:prSet/>
      <dgm:spPr/>
      <dgm:t>
        <a:bodyPr/>
        <a:lstStyle/>
        <a:p>
          <a:endParaRPr lang="en-US"/>
        </a:p>
      </dgm:t>
    </dgm:pt>
    <dgm:pt modelId="{E72A2442-1EDB-4024-8D22-7B9BE40F63EE}" type="sibTrans" cxnId="{8E48551F-2DC3-4CF2-9B66-DEDEAF928377}">
      <dgm:prSet/>
      <dgm:spPr/>
      <dgm:t>
        <a:bodyPr/>
        <a:lstStyle/>
        <a:p>
          <a:endParaRPr lang="en-US"/>
        </a:p>
      </dgm:t>
    </dgm:pt>
    <dgm:pt modelId="{2090E90C-BAE6-4C64-92C0-4BC9DCE2F7F9}">
      <dgm:prSet phldrT="[Text]"/>
      <dgm:spPr/>
      <dgm:t>
        <a:bodyPr/>
        <a:lstStyle/>
        <a:p>
          <a:pPr rtl="0"/>
          <a:r>
            <a:rPr lang="en-US" dirty="0">
              <a:latin typeface="Franklin Gothic Medium" panose="020B0603020102020204"/>
            </a:rPr>
            <a:t>April </a:t>
          </a:r>
          <a:r>
            <a:rPr lang="en-US" baseline="30000" dirty="0">
              <a:latin typeface="Franklin Gothic Medium" panose="020B0603020102020204"/>
            </a:rPr>
            <a:t>1st</a:t>
          </a:r>
          <a:r>
            <a:rPr lang="en-US" dirty="0">
              <a:latin typeface="Franklin Gothic Medium" panose="020B0603020102020204"/>
            </a:rPr>
            <a:t> </a:t>
          </a:r>
          <a:endParaRPr lang="en-US" dirty="0"/>
        </a:p>
      </dgm:t>
    </dgm:pt>
    <dgm:pt modelId="{C046D55C-E2A6-46FB-A175-C7814B53A497}" type="parTrans" cxnId="{FB1BDB14-C911-48EF-88BC-D49324EF2C39}">
      <dgm:prSet/>
      <dgm:spPr/>
      <dgm:t>
        <a:bodyPr/>
        <a:lstStyle/>
        <a:p>
          <a:endParaRPr lang="en-US"/>
        </a:p>
      </dgm:t>
    </dgm:pt>
    <dgm:pt modelId="{D653EE5D-9844-479F-B1B6-1ECD04F2AE1A}" type="sibTrans" cxnId="{FB1BDB14-C911-48EF-88BC-D49324EF2C39}">
      <dgm:prSet/>
      <dgm:spPr/>
      <dgm:t>
        <a:bodyPr/>
        <a:lstStyle/>
        <a:p>
          <a:endParaRPr lang="en-US"/>
        </a:p>
      </dgm:t>
    </dgm:pt>
    <dgm:pt modelId="{3C02BD9C-59B3-4E59-A914-9145996838C9}">
      <dgm:prSet phldrT="[Text]"/>
      <dgm:spPr/>
      <dgm:t>
        <a:bodyPr/>
        <a:lstStyle/>
        <a:p>
          <a:pPr rtl="0"/>
          <a:r>
            <a:rPr lang="en-US" dirty="0">
              <a:latin typeface="+mj-lt"/>
            </a:rPr>
            <a:t>No later than May </a:t>
          </a:r>
          <a:r>
            <a:rPr lang="en-US" baseline="0" dirty="0">
              <a:latin typeface="+mj-lt"/>
            </a:rPr>
            <a:t>8th or Friday before commencement </a:t>
          </a:r>
          <a:endParaRPr lang="en-US" baseline="30000" dirty="0">
            <a:latin typeface="+mj-lt"/>
          </a:endParaRPr>
        </a:p>
      </dgm:t>
    </dgm:pt>
    <dgm:pt modelId="{07EA9181-D4B7-4C77-A386-9975B28822D1}" type="parTrans" cxnId="{7E2E71E4-6D7B-4CD0-8292-0CC6FA01B9ED}">
      <dgm:prSet/>
      <dgm:spPr/>
      <dgm:t>
        <a:bodyPr/>
        <a:lstStyle/>
        <a:p>
          <a:endParaRPr lang="en-US"/>
        </a:p>
      </dgm:t>
    </dgm:pt>
    <dgm:pt modelId="{9C400115-9761-41E1-B8F7-13EBB6894DE9}" type="sibTrans" cxnId="{7E2E71E4-6D7B-4CD0-8292-0CC6FA01B9ED}">
      <dgm:prSet/>
      <dgm:spPr/>
      <dgm:t>
        <a:bodyPr/>
        <a:lstStyle/>
        <a:p>
          <a:endParaRPr lang="en-US"/>
        </a:p>
      </dgm:t>
    </dgm:pt>
    <dgm:pt modelId="{C6D22631-4CDE-4846-9AD7-D4DB1304DA88}">
      <dgm:prSet custT="1"/>
      <dgm:spPr/>
      <dgm:t>
        <a:bodyPr/>
        <a:lstStyle/>
        <a:p>
          <a:pPr algn="l">
            <a:lnSpc>
              <a:spcPct val="100000"/>
            </a:lnSpc>
          </a:pPr>
          <a:r>
            <a:rPr lang="en-US" sz="1400" dirty="0"/>
            <a:t>2</a:t>
          </a:r>
          <a:r>
            <a:rPr lang="en-US" sz="1400" baseline="30000" dirty="0"/>
            <a:t>nd</a:t>
          </a:r>
          <a:r>
            <a:rPr lang="en-US" sz="1400" dirty="0"/>
            <a:t> year candidate submits dossier to Dean’s Office Administrative Assistant for preliminary review</a:t>
          </a:r>
        </a:p>
      </dgm:t>
    </dgm:pt>
    <dgm:pt modelId="{2DFD7EF7-BE50-46BB-894B-7580D609FBE0}" type="parTrans" cxnId="{D24263B2-0F49-4195-9097-A8B57FA5B03F}">
      <dgm:prSet/>
      <dgm:spPr/>
      <dgm:t>
        <a:bodyPr/>
        <a:lstStyle/>
        <a:p>
          <a:endParaRPr lang="en-US"/>
        </a:p>
      </dgm:t>
    </dgm:pt>
    <dgm:pt modelId="{7652A803-75DA-4334-B884-7B0A87E6ECF0}" type="sibTrans" cxnId="{D24263B2-0F49-4195-9097-A8B57FA5B03F}">
      <dgm:prSet/>
      <dgm:spPr/>
      <dgm:t>
        <a:bodyPr/>
        <a:lstStyle/>
        <a:p>
          <a:endParaRPr lang="en-US"/>
        </a:p>
      </dgm:t>
    </dgm:pt>
    <dgm:pt modelId="{DEE1616A-EC96-47E8-BD50-05F7E8D9E8EA}">
      <dgm:prSet custT="1"/>
      <dgm:spPr/>
      <dgm:t>
        <a:bodyPr/>
        <a:lstStyle/>
        <a:p>
          <a:pPr rtl="0">
            <a:lnSpc>
              <a:spcPct val="100000"/>
            </a:lnSpc>
          </a:pPr>
          <a:r>
            <a:rPr lang="en-US" sz="1400" dirty="0"/>
            <a:t>2</a:t>
          </a:r>
          <a:r>
            <a:rPr lang="en-US" sz="1400" baseline="30000" dirty="0"/>
            <a:t>nd</a:t>
          </a:r>
          <a:r>
            <a:rPr lang="en-US" sz="1400" dirty="0"/>
            <a:t> year candidate submits dossier to Dean’s Office Administrative Assistant for final review + inclusion of Fall SEEQ data</a:t>
          </a:r>
        </a:p>
      </dgm:t>
    </dgm:pt>
    <dgm:pt modelId="{FD384FB5-F31D-4244-819B-169139B687AE}" type="parTrans" cxnId="{671B4B55-2EF6-42ED-9489-6A2E9C2C33CA}">
      <dgm:prSet/>
      <dgm:spPr/>
      <dgm:t>
        <a:bodyPr/>
        <a:lstStyle/>
        <a:p>
          <a:endParaRPr lang="en-US"/>
        </a:p>
      </dgm:t>
    </dgm:pt>
    <dgm:pt modelId="{C7E32E9B-4392-4FF2-83E4-BC12B3B2A944}" type="sibTrans" cxnId="{671B4B55-2EF6-42ED-9489-6A2E9C2C33CA}">
      <dgm:prSet/>
      <dgm:spPr/>
      <dgm:t>
        <a:bodyPr/>
        <a:lstStyle/>
        <a:p>
          <a:endParaRPr lang="en-US"/>
        </a:p>
      </dgm:t>
    </dgm:pt>
    <dgm:pt modelId="{4AB5AA52-A0BE-4B7D-91F1-5F518EBEA216}">
      <dgm:prSet custT="1"/>
      <dgm:spPr/>
      <dgm:t>
        <a:bodyPr/>
        <a:lstStyle/>
        <a:p>
          <a:pPr>
            <a:lnSpc>
              <a:spcPct val="100000"/>
            </a:lnSpc>
          </a:pPr>
          <a:r>
            <a:rPr lang="en-US" sz="1400" dirty="0"/>
            <a:t>All factual changes or new information must be submitted by this date.</a:t>
          </a:r>
        </a:p>
      </dgm:t>
    </dgm:pt>
    <dgm:pt modelId="{8B8AEF9D-1E0A-4348-B000-133C231001E4}" type="parTrans" cxnId="{31C88856-13E3-4784-86E0-31CDA33CB6F3}">
      <dgm:prSet/>
      <dgm:spPr/>
      <dgm:t>
        <a:bodyPr/>
        <a:lstStyle/>
        <a:p>
          <a:endParaRPr lang="en-US"/>
        </a:p>
      </dgm:t>
    </dgm:pt>
    <dgm:pt modelId="{75EB801B-0618-4A72-97DE-3723DF97F27D}" type="sibTrans" cxnId="{31C88856-13E3-4784-86E0-31CDA33CB6F3}">
      <dgm:prSet/>
      <dgm:spPr/>
      <dgm:t>
        <a:bodyPr/>
        <a:lstStyle/>
        <a:p>
          <a:endParaRPr lang="en-US"/>
        </a:p>
      </dgm:t>
    </dgm:pt>
    <dgm:pt modelId="{0ED07AB6-4D83-43BF-9B2B-7E00E5682492}">
      <dgm:prSet custT="1"/>
      <dgm:spPr/>
      <dgm:t>
        <a:bodyPr/>
        <a:lstStyle/>
        <a:p>
          <a:pPr>
            <a:lnSpc>
              <a:spcPct val="100000"/>
            </a:lnSpc>
          </a:pPr>
          <a:r>
            <a:rPr lang="en-US" sz="1400" dirty="0"/>
            <a:t>P&amp;T Review completed by Departmental committee and Department Head and forwarded to IST Dean</a:t>
          </a:r>
        </a:p>
      </dgm:t>
    </dgm:pt>
    <dgm:pt modelId="{3C68ABC5-4F4A-49EC-A229-BB2039C821A9}" type="parTrans" cxnId="{D3938EA6-81A2-4479-9385-1D1D8B626BCA}">
      <dgm:prSet/>
      <dgm:spPr/>
      <dgm:t>
        <a:bodyPr/>
        <a:lstStyle/>
        <a:p>
          <a:endParaRPr lang="en-US"/>
        </a:p>
      </dgm:t>
    </dgm:pt>
    <dgm:pt modelId="{0F9F7C27-7CD3-472A-8577-4DA047708ED8}" type="sibTrans" cxnId="{D3938EA6-81A2-4479-9385-1D1D8B626BCA}">
      <dgm:prSet/>
      <dgm:spPr/>
      <dgm:t>
        <a:bodyPr/>
        <a:lstStyle/>
        <a:p>
          <a:endParaRPr lang="en-US"/>
        </a:p>
      </dgm:t>
    </dgm:pt>
    <dgm:pt modelId="{1359D0AA-ECA5-40E2-8209-5E8E09BF6C19}">
      <dgm:prSet custT="1"/>
      <dgm:spPr/>
      <dgm:t>
        <a:bodyPr/>
        <a:lstStyle/>
        <a:p>
          <a:pPr rtl="0">
            <a:lnSpc>
              <a:spcPct val="100000"/>
            </a:lnSpc>
          </a:pPr>
          <a:r>
            <a:rPr lang="en-US" sz="1400" b="0" dirty="0">
              <a:latin typeface="+mn-lt"/>
            </a:rPr>
            <a:t>Candidates notified of results of review</a:t>
          </a:r>
        </a:p>
      </dgm:t>
    </dgm:pt>
    <dgm:pt modelId="{91D830A0-0B27-4A7E-80DB-709C4C59ADC6}" type="parTrans" cxnId="{4C8858ED-4796-4D0C-826B-506FEDAFDF7D}">
      <dgm:prSet/>
      <dgm:spPr/>
      <dgm:t>
        <a:bodyPr/>
        <a:lstStyle/>
        <a:p>
          <a:endParaRPr lang="en-US"/>
        </a:p>
      </dgm:t>
    </dgm:pt>
    <dgm:pt modelId="{DA266D35-6D25-42DB-B98F-131EC4D94273}" type="sibTrans" cxnId="{4C8858ED-4796-4D0C-826B-506FEDAFDF7D}">
      <dgm:prSet/>
      <dgm:spPr/>
      <dgm:t>
        <a:bodyPr/>
        <a:lstStyle/>
        <a:p>
          <a:endParaRPr lang="en-US"/>
        </a:p>
      </dgm:t>
    </dgm:pt>
    <dgm:pt modelId="{900C6BAC-8F06-4A96-93D0-9B3693386C30}" type="pres">
      <dgm:prSet presAssocID="{8AF6674B-B8E2-402E-8975-7E032D1D779A}" presName="Name0" presStyleCnt="0">
        <dgm:presLayoutVars>
          <dgm:dir/>
          <dgm:animLvl val="lvl"/>
          <dgm:resizeHandles val="exact"/>
        </dgm:presLayoutVars>
      </dgm:prSet>
      <dgm:spPr/>
    </dgm:pt>
    <dgm:pt modelId="{4858A364-D663-4C67-A68B-B44E354F374E}" type="pres">
      <dgm:prSet presAssocID="{0DE2BECB-397F-4C20-86E8-D1A3E392DFDE}" presName="composite" presStyleCnt="0"/>
      <dgm:spPr/>
    </dgm:pt>
    <dgm:pt modelId="{05BD088C-2298-4EA1-AB3A-A4C520E90CBD}" type="pres">
      <dgm:prSet presAssocID="{0DE2BECB-397F-4C20-86E8-D1A3E392DFDE}" presName="parTx" presStyleLbl="node1" presStyleIdx="0" presStyleCnt="5">
        <dgm:presLayoutVars>
          <dgm:chMax val="0"/>
          <dgm:chPref val="0"/>
          <dgm:bulletEnabled val="1"/>
        </dgm:presLayoutVars>
      </dgm:prSet>
      <dgm:spPr/>
    </dgm:pt>
    <dgm:pt modelId="{7A0FDD54-ED8D-43AA-804C-045C1AEF96A4}" type="pres">
      <dgm:prSet presAssocID="{0DE2BECB-397F-4C20-86E8-D1A3E392DFDE}" presName="desTx" presStyleLbl="revTx" presStyleIdx="0" presStyleCnt="5">
        <dgm:presLayoutVars>
          <dgm:bulletEnabled val="1"/>
        </dgm:presLayoutVars>
      </dgm:prSet>
      <dgm:spPr/>
    </dgm:pt>
    <dgm:pt modelId="{C3CA8DF2-3D10-442C-AE9C-DBF9F32F11CA}" type="pres">
      <dgm:prSet presAssocID="{886EFFF6-6126-45B7-8653-CE8568B4FB59}" presName="space" presStyleCnt="0"/>
      <dgm:spPr/>
    </dgm:pt>
    <dgm:pt modelId="{2F3478AB-6CEC-4232-8DB1-DB7D495D96D2}" type="pres">
      <dgm:prSet presAssocID="{842730AB-0A32-469D-85EF-48407618C3CF}" presName="composite" presStyleCnt="0"/>
      <dgm:spPr/>
    </dgm:pt>
    <dgm:pt modelId="{A54688D1-6233-404B-9F99-F2593D93A678}" type="pres">
      <dgm:prSet presAssocID="{842730AB-0A32-469D-85EF-48407618C3CF}" presName="parTx" presStyleLbl="node1" presStyleIdx="1" presStyleCnt="5">
        <dgm:presLayoutVars>
          <dgm:chMax val="0"/>
          <dgm:chPref val="0"/>
          <dgm:bulletEnabled val="1"/>
        </dgm:presLayoutVars>
      </dgm:prSet>
      <dgm:spPr/>
    </dgm:pt>
    <dgm:pt modelId="{74CCC0CD-7E89-4DA1-98F3-1D6E0CE81A56}" type="pres">
      <dgm:prSet presAssocID="{842730AB-0A32-469D-85EF-48407618C3CF}" presName="desTx" presStyleLbl="revTx" presStyleIdx="1" presStyleCnt="5">
        <dgm:presLayoutVars>
          <dgm:bulletEnabled val="1"/>
        </dgm:presLayoutVars>
      </dgm:prSet>
      <dgm:spPr/>
    </dgm:pt>
    <dgm:pt modelId="{0646B135-0C0C-476E-A78C-3301F4A1006D}" type="pres">
      <dgm:prSet presAssocID="{1E682D9F-3174-4BAA-9B24-7377047B81CB}" presName="space" presStyleCnt="0"/>
      <dgm:spPr/>
    </dgm:pt>
    <dgm:pt modelId="{263D3C35-E380-4877-BC3D-F79851DB9F5B}" type="pres">
      <dgm:prSet presAssocID="{DD923AB2-E858-419B-8B18-EC96A1AEA7AD}" presName="composite" presStyleCnt="0"/>
      <dgm:spPr/>
    </dgm:pt>
    <dgm:pt modelId="{CE6DC81D-E09F-420D-9178-60B00F73E046}" type="pres">
      <dgm:prSet presAssocID="{DD923AB2-E858-419B-8B18-EC96A1AEA7AD}" presName="parTx" presStyleLbl="node1" presStyleIdx="2" presStyleCnt="5">
        <dgm:presLayoutVars>
          <dgm:chMax val="0"/>
          <dgm:chPref val="0"/>
          <dgm:bulletEnabled val="1"/>
        </dgm:presLayoutVars>
      </dgm:prSet>
      <dgm:spPr/>
    </dgm:pt>
    <dgm:pt modelId="{F3B49EF0-603F-473C-A599-BFF22C8C894E}" type="pres">
      <dgm:prSet presAssocID="{DD923AB2-E858-419B-8B18-EC96A1AEA7AD}" presName="desTx" presStyleLbl="revTx" presStyleIdx="2" presStyleCnt="5">
        <dgm:presLayoutVars>
          <dgm:bulletEnabled val="1"/>
        </dgm:presLayoutVars>
      </dgm:prSet>
      <dgm:spPr/>
    </dgm:pt>
    <dgm:pt modelId="{16B1033C-5DA7-4B53-B2F5-BB5E2BECD791}" type="pres">
      <dgm:prSet presAssocID="{E72A2442-1EDB-4024-8D22-7B9BE40F63EE}" presName="space" presStyleCnt="0"/>
      <dgm:spPr/>
    </dgm:pt>
    <dgm:pt modelId="{70706895-4CB6-4207-AA5D-9DAE63D9CCC4}" type="pres">
      <dgm:prSet presAssocID="{2090E90C-BAE6-4C64-92C0-4BC9DCE2F7F9}" presName="composite" presStyleCnt="0"/>
      <dgm:spPr/>
    </dgm:pt>
    <dgm:pt modelId="{BF24CC61-EA1E-439B-8211-7D66ACD86048}" type="pres">
      <dgm:prSet presAssocID="{2090E90C-BAE6-4C64-92C0-4BC9DCE2F7F9}" presName="parTx" presStyleLbl="node1" presStyleIdx="3" presStyleCnt="5">
        <dgm:presLayoutVars>
          <dgm:chMax val="0"/>
          <dgm:chPref val="0"/>
          <dgm:bulletEnabled val="1"/>
        </dgm:presLayoutVars>
      </dgm:prSet>
      <dgm:spPr/>
    </dgm:pt>
    <dgm:pt modelId="{5DDC517C-495E-41E1-BDAA-3D97E893D429}" type="pres">
      <dgm:prSet presAssocID="{2090E90C-BAE6-4C64-92C0-4BC9DCE2F7F9}" presName="desTx" presStyleLbl="revTx" presStyleIdx="3" presStyleCnt="5">
        <dgm:presLayoutVars>
          <dgm:bulletEnabled val="1"/>
        </dgm:presLayoutVars>
      </dgm:prSet>
      <dgm:spPr/>
    </dgm:pt>
    <dgm:pt modelId="{9A0D7631-974C-4CC4-84EB-1CD514A6E911}" type="pres">
      <dgm:prSet presAssocID="{D653EE5D-9844-479F-B1B6-1ECD04F2AE1A}" presName="space" presStyleCnt="0"/>
      <dgm:spPr/>
    </dgm:pt>
    <dgm:pt modelId="{C5A1A42E-F54A-4851-AF74-087E1F0EB137}" type="pres">
      <dgm:prSet presAssocID="{3C02BD9C-59B3-4E59-A914-9145996838C9}" presName="composite" presStyleCnt="0"/>
      <dgm:spPr/>
    </dgm:pt>
    <dgm:pt modelId="{79874366-DD93-4579-B819-7C58BFF4B9C4}" type="pres">
      <dgm:prSet presAssocID="{3C02BD9C-59B3-4E59-A914-9145996838C9}" presName="parTx" presStyleLbl="node1" presStyleIdx="4" presStyleCnt="5">
        <dgm:presLayoutVars>
          <dgm:chMax val="0"/>
          <dgm:chPref val="0"/>
          <dgm:bulletEnabled val="1"/>
        </dgm:presLayoutVars>
      </dgm:prSet>
      <dgm:spPr/>
    </dgm:pt>
    <dgm:pt modelId="{03E8E59B-7F52-4E32-8864-8A72E3EB414B}" type="pres">
      <dgm:prSet presAssocID="{3C02BD9C-59B3-4E59-A914-9145996838C9}" presName="desTx" presStyleLbl="revTx" presStyleIdx="4" presStyleCnt="5">
        <dgm:presLayoutVars>
          <dgm:bulletEnabled val="1"/>
        </dgm:presLayoutVars>
      </dgm:prSet>
      <dgm:spPr/>
    </dgm:pt>
  </dgm:ptLst>
  <dgm:cxnLst>
    <dgm:cxn modelId="{FB1BDB14-C911-48EF-88BC-D49324EF2C39}" srcId="{8AF6674B-B8E2-402E-8975-7E032D1D779A}" destId="{2090E90C-BAE6-4C64-92C0-4BC9DCE2F7F9}" srcOrd="3" destOrd="0" parTransId="{C046D55C-E2A6-46FB-A175-C7814B53A497}" sibTransId="{D653EE5D-9844-479F-B1B6-1ECD04F2AE1A}"/>
    <dgm:cxn modelId="{8E48551F-2DC3-4CF2-9B66-DEDEAF928377}" srcId="{8AF6674B-B8E2-402E-8975-7E032D1D779A}" destId="{DD923AB2-E858-419B-8B18-EC96A1AEA7AD}" srcOrd="2" destOrd="0" parTransId="{4B96AEC7-3482-4E5A-B971-57E33074B4A1}" sibTransId="{E72A2442-1EDB-4024-8D22-7B9BE40F63EE}"/>
    <dgm:cxn modelId="{79D26E3A-A695-434D-B7E0-4A8E26A4DE87}" type="presOf" srcId="{0DE2BECB-397F-4C20-86E8-D1A3E392DFDE}" destId="{05BD088C-2298-4EA1-AB3A-A4C520E90CBD}" srcOrd="0" destOrd="0" presId="urn:microsoft.com/office/officeart/2005/8/layout/chevron1"/>
    <dgm:cxn modelId="{27802B5E-A5A7-4EA2-8EF0-1FA977346097}" type="presOf" srcId="{DEE1616A-EC96-47E8-BD50-05F7E8D9E8EA}" destId="{74CCC0CD-7E89-4DA1-98F3-1D6E0CE81A56}" srcOrd="0" destOrd="0" presId="urn:microsoft.com/office/officeart/2005/8/layout/chevron1"/>
    <dgm:cxn modelId="{C5D8775F-3BE7-476E-AE18-8E780938CB04}" type="presOf" srcId="{C6D22631-4CDE-4846-9AD7-D4DB1304DA88}" destId="{7A0FDD54-ED8D-43AA-804C-045C1AEF96A4}" srcOrd="0" destOrd="0" presId="urn:microsoft.com/office/officeart/2005/8/layout/chevron1"/>
    <dgm:cxn modelId="{7A724665-5779-470D-B422-DC9E63DD3108}" srcId="{8AF6674B-B8E2-402E-8975-7E032D1D779A}" destId="{0DE2BECB-397F-4C20-86E8-D1A3E392DFDE}" srcOrd="0" destOrd="0" parTransId="{39CE3121-6189-4460-AE95-18530A9778AE}" sibTransId="{886EFFF6-6126-45B7-8653-CE8568B4FB59}"/>
    <dgm:cxn modelId="{671B4B55-2EF6-42ED-9489-6A2E9C2C33CA}" srcId="{842730AB-0A32-469D-85EF-48407618C3CF}" destId="{DEE1616A-EC96-47E8-BD50-05F7E8D9E8EA}" srcOrd="0" destOrd="0" parTransId="{FD384FB5-F31D-4244-819B-169139B687AE}" sibTransId="{C7E32E9B-4392-4FF2-83E4-BC12B3B2A944}"/>
    <dgm:cxn modelId="{31C88856-13E3-4784-86E0-31CDA33CB6F3}" srcId="{DD923AB2-E858-419B-8B18-EC96A1AEA7AD}" destId="{4AB5AA52-A0BE-4B7D-91F1-5F518EBEA216}" srcOrd="0" destOrd="0" parTransId="{8B8AEF9D-1E0A-4348-B000-133C231001E4}" sibTransId="{75EB801B-0618-4A72-97DE-3723DF97F27D}"/>
    <dgm:cxn modelId="{BE2B2798-0418-4A49-AAFF-C51854F474F7}" type="presOf" srcId="{842730AB-0A32-469D-85EF-48407618C3CF}" destId="{A54688D1-6233-404B-9F99-F2593D93A678}" srcOrd="0" destOrd="0" presId="urn:microsoft.com/office/officeart/2005/8/layout/chevron1"/>
    <dgm:cxn modelId="{D3938EA6-81A2-4479-9385-1D1D8B626BCA}" srcId="{2090E90C-BAE6-4C64-92C0-4BC9DCE2F7F9}" destId="{0ED07AB6-4D83-43BF-9B2B-7E00E5682492}" srcOrd="0" destOrd="0" parTransId="{3C68ABC5-4F4A-49EC-A229-BB2039C821A9}" sibTransId="{0F9F7C27-7CD3-472A-8577-4DA047708ED8}"/>
    <dgm:cxn modelId="{D24263B2-0F49-4195-9097-A8B57FA5B03F}" srcId="{0DE2BECB-397F-4C20-86E8-D1A3E392DFDE}" destId="{C6D22631-4CDE-4846-9AD7-D4DB1304DA88}" srcOrd="0" destOrd="0" parTransId="{2DFD7EF7-BE50-46BB-894B-7580D609FBE0}" sibTransId="{7652A803-75DA-4334-B884-7B0A87E6ECF0}"/>
    <dgm:cxn modelId="{F8E26AB2-718D-4A94-9E51-348794FC32B6}" type="presOf" srcId="{0ED07AB6-4D83-43BF-9B2B-7E00E5682492}" destId="{5DDC517C-495E-41E1-BDAA-3D97E893D429}" srcOrd="0" destOrd="0" presId="urn:microsoft.com/office/officeart/2005/8/layout/chevron1"/>
    <dgm:cxn modelId="{3EE5C9B2-A387-4BC7-9A1A-668FED330CB8}" type="presOf" srcId="{8AF6674B-B8E2-402E-8975-7E032D1D779A}" destId="{900C6BAC-8F06-4A96-93D0-9B3693386C30}" srcOrd="0" destOrd="0" presId="urn:microsoft.com/office/officeart/2005/8/layout/chevron1"/>
    <dgm:cxn modelId="{048CFBC7-6001-4810-B0E6-0F3E5723C66B}" type="presOf" srcId="{4AB5AA52-A0BE-4B7D-91F1-5F518EBEA216}" destId="{F3B49EF0-603F-473C-A599-BFF22C8C894E}" srcOrd="0" destOrd="0" presId="urn:microsoft.com/office/officeart/2005/8/layout/chevron1"/>
    <dgm:cxn modelId="{D45555CD-EC91-4043-B208-6C52F11064A7}" type="presOf" srcId="{3C02BD9C-59B3-4E59-A914-9145996838C9}" destId="{79874366-DD93-4579-B819-7C58BFF4B9C4}" srcOrd="0" destOrd="0" presId="urn:microsoft.com/office/officeart/2005/8/layout/chevron1"/>
    <dgm:cxn modelId="{1738A8D2-CA8D-4D80-A2F0-15E6EC3C6269}" srcId="{8AF6674B-B8E2-402E-8975-7E032D1D779A}" destId="{842730AB-0A32-469D-85EF-48407618C3CF}" srcOrd="1" destOrd="0" parTransId="{8919CB3A-4108-4985-82E4-16B59971DCD9}" sibTransId="{1E682D9F-3174-4BAA-9B24-7377047B81CB}"/>
    <dgm:cxn modelId="{517824E0-F97E-4F31-A405-9D1541F9F60A}" type="presOf" srcId="{DD923AB2-E858-419B-8B18-EC96A1AEA7AD}" destId="{CE6DC81D-E09F-420D-9178-60B00F73E046}" srcOrd="0" destOrd="0" presId="urn:microsoft.com/office/officeart/2005/8/layout/chevron1"/>
    <dgm:cxn modelId="{148BC0E1-4697-418A-8213-2BB9893E78CA}" type="presOf" srcId="{1359D0AA-ECA5-40E2-8209-5E8E09BF6C19}" destId="{03E8E59B-7F52-4E32-8864-8A72E3EB414B}" srcOrd="0" destOrd="0" presId="urn:microsoft.com/office/officeart/2005/8/layout/chevron1"/>
    <dgm:cxn modelId="{7E2E71E4-6D7B-4CD0-8292-0CC6FA01B9ED}" srcId="{8AF6674B-B8E2-402E-8975-7E032D1D779A}" destId="{3C02BD9C-59B3-4E59-A914-9145996838C9}" srcOrd="4" destOrd="0" parTransId="{07EA9181-D4B7-4C77-A386-9975B28822D1}" sibTransId="{9C400115-9761-41E1-B8F7-13EBB6894DE9}"/>
    <dgm:cxn modelId="{6994F3E6-86C2-4017-AD67-CF3F8E1473C7}" type="presOf" srcId="{2090E90C-BAE6-4C64-92C0-4BC9DCE2F7F9}" destId="{BF24CC61-EA1E-439B-8211-7D66ACD86048}" srcOrd="0" destOrd="0" presId="urn:microsoft.com/office/officeart/2005/8/layout/chevron1"/>
    <dgm:cxn modelId="{4C8858ED-4796-4D0C-826B-506FEDAFDF7D}" srcId="{3C02BD9C-59B3-4E59-A914-9145996838C9}" destId="{1359D0AA-ECA5-40E2-8209-5E8E09BF6C19}" srcOrd="0" destOrd="0" parTransId="{91D830A0-0B27-4A7E-80DB-709C4C59ADC6}" sibTransId="{DA266D35-6D25-42DB-B98F-131EC4D94273}"/>
    <dgm:cxn modelId="{C4A966AB-CFA1-49A7-B4B6-DFBE5F483FC2}" type="presParOf" srcId="{900C6BAC-8F06-4A96-93D0-9B3693386C30}" destId="{4858A364-D663-4C67-A68B-B44E354F374E}" srcOrd="0" destOrd="0" presId="urn:microsoft.com/office/officeart/2005/8/layout/chevron1"/>
    <dgm:cxn modelId="{F562E81C-5655-45A5-B0E6-6393C9A807B2}" type="presParOf" srcId="{4858A364-D663-4C67-A68B-B44E354F374E}" destId="{05BD088C-2298-4EA1-AB3A-A4C520E90CBD}" srcOrd="0" destOrd="0" presId="urn:microsoft.com/office/officeart/2005/8/layout/chevron1"/>
    <dgm:cxn modelId="{8E264F2F-1925-4BA0-8E85-B1D41F93B541}" type="presParOf" srcId="{4858A364-D663-4C67-A68B-B44E354F374E}" destId="{7A0FDD54-ED8D-43AA-804C-045C1AEF96A4}" srcOrd="1" destOrd="0" presId="urn:microsoft.com/office/officeart/2005/8/layout/chevron1"/>
    <dgm:cxn modelId="{A32BD176-1565-4CBC-B619-F4617CD8DB2F}" type="presParOf" srcId="{900C6BAC-8F06-4A96-93D0-9B3693386C30}" destId="{C3CA8DF2-3D10-442C-AE9C-DBF9F32F11CA}" srcOrd="1" destOrd="0" presId="urn:microsoft.com/office/officeart/2005/8/layout/chevron1"/>
    <dgm:cxn modelId="{4B8FB5BA-4255-4A86-B028-800893B5DBC7}" type="presParOf" srcId="{900C6BAC-8F06-4A96-93D0-9B3693386C30}" destId="{2F3478AB-6CEC-4232-8DB1-DB7D495D96D2}" srcOrd="2" destOrd="0" presId="urn:microsoft.com/office/officeart/2005/8/layout/chevron1"/>
    <dgm:cxn modelId="{39492B71-30C8-49EC-ADBD-5CF76BC9C5F6}" type="presParOf" srcId="{2F3478AB-6CEC-4232-8DB1-DB7D495D96D2}" destId="{A54688D1-6233-404B-9F99-F2593D93A678}" srcOrd="0" destOrd="0" presId="urn:microsoft.com/office/officeart/2005/8/layout/chevron1"/>
    <dgm:cxn modelId="{549168AE-21FE-415C-80AA-A9ECD6D0E8C3}" type="presParOf" srcId="{2F3478AB-6CEC-4232-8DB1-DB7D495D96D2}" destId="{74CCC0CD-7E89-4DA1-98F3-1D6E0CE81A56}" srcOrd="1" destOrd="0" presId="urn:microsoft.com/office/officeart/2005/8/layout/chevron1"/>
    <dgm:cxn modelId="{F29C1184-14B6-4F09-BA77-5ABF669F4F39}" type="presParOf" srcId="{900C6BAC-8F06-4A96-93D0-9B3693386C30}" destId="{0646B135-0C0C-476E-A78C-3301F4A1006D}" srcOrd="3" destOrd="0" presId="urn:microsoft.com/office/officeart/2005/8/layout/chevron1"/>
    <dgm:cxn modelId="{BD891BE9-2E8B-4A82-B1C2-4D95EF11E58E}" type="presParOf" srcId="{900C6BAC-8F06-4A96-93D0-9B3693386C30}" destId="{263D3C35-E380-4877-BC3D-F79851DB9F5B}" srcOrd="4" destOrd="0" presId="urn:microsoft.com/office/officeart/2005/8/layout/chevron1"/>
    <dgm:cxn modelId="{DDE30162-B039-4261-86A5-EB9D3603607B}" type="presParOf" srcId="{263D3C35-E380-4877-BC3D-F79851DB9F5B}" destId="{CE6DC81D-E09F-420D-9178-60B00F73E046}" srcOrd="0" destOrd="0" presId="urn:microsoft.com/office/officeart/2005/8/layout/chevron1"/>
    <dgm:cxn modelId="{8CD6B436-AD7B-42F9-B54F-EE3B117D67D5}" type="presParOf" srcId="{263D3C35-E380-4877-BC3D-F79851DB9F5B}" destId="{F3B49EF0-603F-473C-A599-BFF22C8C894E}" srcOrd="1" destOrd="0" presId="urn:microsoft.com/office/officeart/2005/8/layout/chevron1"/>
    <dgm:cxn modelId="{53898345-EC1E-4E39-92C7-509229228011}" type="presParOf" srcId="{900C6BAC-8F06-4A96-93D0-9B3693386C30}" destId="{16B1033C-5DA7-4B53-B2F5-BB5E2BECD791}" srcOrd="5" destOrd="0" presId="urn:microsoft.com/office/officeart/2005/8/layout/chevron1"/>
    <dgm:cxn modelId="{984FC9DC-5A2A-47C2-9D34-114C25D5BF66}" type="presParOf" srcId="{900C6BAC-8F06-4A96-93D0-9B3693386C30}" destId="{70706895-4CB6-4207-AA5D-9DAE63D9CCC4}" srcOrd="6" destOrd="0" presId="urn:microsoft.com/office/officeart/2005/8/layout/chevron1"/>
    <dgm:cxn modelId="{47A29B5B-2194-4B24-86CF-62E36C4BC1F7}" type="presParOf" srcId="{70706895-4CB6-4207-AA5D-9DAE63D9CCC4}" destId="{BF24CC61-EA1E-439B-8211-7D66ACD86048}" srcOrd="0" destOrd="0" presId="urn:microsoft.com/office/officeart/2005/8/layout/chevron1"/>
    <dgm:cxn modelId="{A0FA8947-BA60-4EA8-9DF0-67283A517B7E}" type="presParOf" srcId="{70706895-4CB6-4207-AA5D-9DAE63D9CCC4}" destId="{5DDC517C-495E-41E1-BDAA-3D97E893D429}" srcOrd="1" destOrd="0" presId="urn:microsoft.com/office/officeart/2005/8/layout/chevron1"/>
    <dgm:cxn modelId="{B1DF0E1E-6E7A-4C5C-9CB1-F6642C282F4B}" type="presParOf" srcId="{900C6BAC-8F06-4A96-93D0-9B3693386C30}" destId="{9A0D7631-974C-4CC4-84EB-1CD514A6E911}" srcOrd="7" destOrd="0" presId="urn:microsoft.com/office/officeart/2005/8/layout/chevron1"/>
    <dgm:cxn modelId="{92D824DF-9912-45A8-8D52-08C231A1A697}" type="presParOf" srcId="{900C6BAC-8F06-4A96-93D0-9B3693386C30}" destId="{C5A1A42E-F54A-4851-AF74-087E1F0EB137}" srcOrd="8" destOrd="0" presId="urn:microsoft.com/office/officeart/2005/8/layout/chevron1"/>
    <dgm:cxn modelId="{7C7056EB-87CE-4090-B343-FD79824409DE}" type="presParOf" srcId="{C5A1A42E-F54A-4851-AF74-087E1F0EB137}" destId="{79874366-DD93-4579-B819-7C58BFF4B9C4}" srcOrd="0" destOrd="0" presId="urn:microsoft.com/office/officeart/2005/8/layout/chevron1"/>
    <dgm:cxn modelId="{E9D9A5C0-3A96-45CC-8E19-B7BDD66B9D7A}" type="presParOf" srcId="{C5A1A42E-F54A-4851-AF74-087E1F0EB137}" destId="{03E8E59B-7F52-4E32-8864-8A72E3EB414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910B0-E054-45DE-9F79-958DECA7C8B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70040DB3-7933-41D1-892E-BEB388FD7B7D}">
      <dgm:prSet phldrT="[Text]" custT="1"/>
      <dgm:spPr/>
      <dgm:t>
        <a:bodyPr/>
        <a:lstStyle/>
        <a:p>
          <a:pPr rtl="0"/>
          <a:r>
            <a:rPr lang="en-US" sz="1800" dirty="0">
              <a:latin typeface="+mj-lt"/>
            </a:rPr>
            <a:t>No later than September 8</a:t>
          </a:r>
          <a:r>
            <a:rPr lang="en-US" sz="1800" baseline="30000" dirty="0">
              <a:latin typeface="+mj-lt"/>
            </a:rPr>
            <a:t>th</a:t>
          </a:r>
          <a:r>
            <a:rPr lang="en-US" sz="1800" dirty="0">
              <a:latin typeface="+mj-lt"/>
            </a:rPr>
            <a:t> </a:t>
          </a:r>
        </a:p>
      </dgm:t>
    </dgm:pt>
    <dgm:pt modelId="{B50B7189-BF3B-435D-94F0-7E4AAC4E5D9E}" type="parTrans" cxnId="{BE16F1BB-B13D-4299-B1DA-65FC98CF8D44}">
      <dgm:prSet/>
      <dgm:spPr/>
      <dgm:t>
        <a:bodyPr/>
        <a:lstStyle/>
        <a:p>
          <a:endParaRPr lang="en-US"/>
        </a:p>
      </dgm:t>
    </dgm:pt>
    <dgm:pt modelId="{B63138BB-7C74-4B4D-8CE1-7EAE481A2EC1}" type="sibTrans" cxnId="{BE16F1BB-B13D-4299-B1DA-65FC98CF8D44}">
      <dgm:prSet/>
      <dgm:spPr/>
      <dgm:t>
        <a:bodyPr/>
        <a:lstStyle/>
        <a:p>
          <a:endParaRPr lang="en-US"/>
        </a:p>
      </dgm:t>
    </dgm:pt>
    <dgm:pt modelId="{A440C4B1-F934-433B-B4D6-03A6C0813ECA}">
      <dgm:prSet phldrT="[Text]" custT="1"/>
      <dgm:spPr/>
      <dgm:t>
        <a:bodyPr/>
        <a:lstStyle/>
        <a:p>
          <a:pPr>
            <a:lnSpc>
              <a:spcPct val="100000"/>
            </a:lnSpc>
          </a:pPr>
          <a:r>
            <a:rPr lang="en-US" sz="1400" dirty="0"/>
            <a:t>Candidate submits dossier to Dean’s Office Administrative Assistant</a:t>
          </a:r>
        </a:p>
      </dgm:t>
    </dgm:pt>
    <dgm:pt modelId="{7A2E36EF-D71D-49ED-A00E-E1A87D0C09DE}" type="parTrans" cxnId="{AC98E542-F905-4948-9B68-D03B52F46D57}">
      <dgm:prSet/>
      <dgm:spPr/>
      <dgm:t>
        <a:bodyPr/>
        <a:lstStyle/>
        <a:p>
          <a:endParaRPr lang="en-US"/>
        </a:p>
      </dgm:t>
    </dgm:pt>
    <dgm:pt modelId="{DB4882E2-3979-4A26-8CE2-0F953F55929A}" type="sibTrans" cxnId="{AC98E542-F905-4948-9B68-D03B52F46D57}">
      <dgm:prSet/>
      <dgm:spPr/>
      <dgm:t>
        <a:bodyPr/>
        <a:lstStyle/>
        <a:p>
          <a:endParaRPr lang="en-US"/>
        </a:p>
      </dgm:t>
    </dgm:pt>
    <dgm:pt modelId="{64954B4F-9CA5-40B0-9B47-408F5DD8FA12}">
      <dgm:prSet phldrT="[Text]" custT="1"/>
      <dgm:spPr/>
      <dgm:t>
        <a:bodyPr/>
        <a:lstStyle/>
        <a:p>
          <a:r>
            <a:rPr lang="en-US" sz="1800" dirty="0">
              <a:latin typeface="+mj-lt"/>
            </a:rPr>
            <a:t>February 1</a:t>
          </a:r>
          <a:r>
            <a:rPr lang="en-US" sz="1800" baseline="30000" dirty="0">
              <a:latin typeface="+mj-lt"/>
            </a:rPr>
            <a:t>st</a:t>
          </a:r>
          <a:r>
            <a:rPr lang="en-US" sz="1800" dirty="0">
              <a:latin typeface="+mj-lt"/>
            </a:rPr>
            <a:t> </a:t>
          </a:r>
        </a:p>
      </dgm:t>
    </dgm:pt>
    <dgm:pt modelId="{03E63C19-8B63-4D5A-9A61-FA4041615419}" type="parTrans" cxnId="{C2AD38AB-1CD0-4C3B-848A-9C63E51557F6}">
      <dgm:prSet/>
      <dgm:spPr/>
      <dgm:t>
        <a:bodyPr/>
        <a:lstStyle/>
        <a:p>
          <a:endParaRPr lang="en-US"/>
        </a:p>
      </dgm:t>
    </dgm:pt>
    <dgm:pt modelId="{07FA02D2-D877-4D50-832E-EE9CDEFC481F}" type="sibTrans" cxnId="{C2AD38AB-1CD0-4C3B-848A-9C63E51557F6}">
      <dgm:prSet/>
      <dgm:spPr/>
      <dgm:t>
        <a:bodyPr/>
        <a:lstStyle/>
        <a:p>
          <a:endParaRPr lang="en-US"/>
        </a:p>
      </dgm:t>
    </dgm:pt>
    <dgm:pt modelId="{12219016-E734-4A3E-9ABF-8EAAFC66B07A}">
      <dgm:prSet phldrT="[Text]" custT="1"/>
      <dgm:spPr/>
      <dgm:t>
        <a:bodyPr/>
        <a:lstStyle/>
        <a:p>
          <a:pPr>
            <a:lnSpc>
              <a:spcPct val="100000"/>
            </a:lnSpc>
          </a:pPr>
          <a:r>
            <a:rPr lang="en-US" sz="1400" dirty="0">
              <a:solidFill>
                <a:schemeClr val="tx1"/>
              </a:solidFill>
            </a:rPr>
            <a:t>All factual changes or new information must be submitted by this date</a:t>
          </a:r>
        </a:p>
      </dgm:t>
    </dgm:pt>
    <dgm:pt modelId="{772FC043-0341-42FC-A227-6EFCBD1520EF}" type="parTrans" cxnId="{CAA74E0B-433A-4BE6-A409-EC2E1165F086}">
      <dgm:prSet/>
      <dgm:spPr/>
      <dgm:t>
        <a:bodyPr/>
        <a:lstStyle/>
        <a:p>
          <a:endParaRPr lang="en-US"/>
        </a:p>
      </dgm:t>
    </dgm:pt>
    <dgm:pt modelId="{51D55311-590E-463E-BFCF-81C3718D55A8}" type="sibTrans" cxnId="{CAA74E0B-433A-4BE6-A409-EC2E1165F086}">
      <dgm:prSet/>
      <dgm:spPr/>
      <dgm:t>
        <a:bodyPr/>
        <a:lstStyle/>
        <a:p>
          <a:endParaRPr lang="en-US"/>
        </a:p>
      </dgm:t>
    </dgm:pt>
    <dgm:pt modelId="{4EF629F9-01B6-4542-9BCC-64C9EDE988B1}">
      <dgm:prSet phldrT="[Text]" custT="1"/>
      <dgm:spPr/>
      <dgm:t>
        <a:bodyPr/>
        <a:lstStyle/>
        <a:p>
          <a:pPr rtl="0"/>
          <a:r>
            <a:rPr lang="en-US" sz="1600" dirty="0">
              <a:latin typeface="+mj-lt"/>
            </a:rPr>
            <a:t>No later than May 8</a:t>
          </a:r>
          <a:r>
            <a:rPr lang="en-US" sz="1600" baseline="0" dirty="0">
              <a:latin typeface="+mj-lt"/>
            </a:rPr>
            <a:t>th</a:t>
          </a:r>
          <a:r>
            <a:rPr lang="en-US" sz="1600" dirty="0">
              <a:latin typeface="+mj-lt"/>
            </a:rPr>
            <a:t> or Friday before commencement</a:t>
          </a:r>
        </a:p>
      </dgm:t>
    </dgm:pt>
    <dgm:pt modelId="{A3A9E83E-7F04-4374-8C37-5686530113AD}" type="parTrans" cxnId="{8C164705-9A3E-4D7D-BA33-BD2BACC6284D}">
      <dgm:prSet/>
      <dgm:spPr/>
      <dgm:t>
        <a:bodyPr/>
        <a:lstStyle/>
        <a:p>
          <a:endParaRPr lang="en-US"/>
        </a:p>
      </dgm:t>
    </dgm:pt>
    <dgm:pt modelId="{641522C7-C827-45A3-BFF3-06D486154185}" type="sibTrans" cxnId="{8C164705-9A3E-4D7D-BA33-BD2BACC6284D}">
      <dgm:prSet/>
      <dgm:spPr/>
      <dgm:t>
        <a:bodyPr/>
        <a:lstStyle/>
        <a:p>
          <a:endParaRPr lang="en-US"/>
        </a:p>
      </dgm:t>
    </dgm:pt>
    <dgm:pt modelId="{D73A6DB6-C208-4C92-B101-24ABC5B73D8B}">
      <dgm:prSet phldrT="[Text]" custT="1"/>
      <dgm:spPr/>
      <dgm:t>
        <a:bodyPr/>
        <a:lstStyle/>
        <a:p>
          <a:pPr>
            <a:lnSpc>
              <a:spcPct val="100000"/>
            </a:lnSpc>
          </a:pPr>
          <a:r>
            <a:rPr lang="en-US" sz="1400"/>
            <a:t>Candidates notified of results of review</a:t>
          </a:r>
        </a:p>
      </dgm:t>
    </dgm:pt>
    <dgm:pt modelId="{926886CF-BE44-4AFA-BA6B-AC76DB595223}" type="parTrans" cxnId="{89EDD9B4-FDED-40BC-A965-9CAE324A890B}">
      <dgm:prSet/>
      <dgm:spPr/>
      <dgm:t>
        <a:bodyPr/>
        <a:lstStyle/>
        <a:p>
          <a:endParaRPr lang="en-US"/>
        </a:p>
      </dgm:t>
    </dgm:pt>
    <dgm:pt modelId="{D60E1D8E-7D7B-420E-83AC-A0780F95E530}" type="sibTrans" cxnId="{89EDD9B4-FDED-40BC-A965-9CAE324A890B}">
      <dgm:prSet/>
      <dgm:spPr/>
      <dgm:t>
        <a:bodyPr/>
        <a:lstStyle/>
        <a:p>
          <a:endParaRPr lang="en-US"/>
        </a:p>
      </dgm:t>
    </dgm:pt>
    <dgm:pt modelId="{0FC19519-1595-4430-A191-A7300F817EDF}">
      <dgm:prSet custT="1"/>
      <dgm:spPr/>
      <dgm:t>
        <a:bodyPr/>
        <a:lstStyle/>
        <a:p>
          <a:pPr>
            <a:lnSpc>
              <a:spcPct val="100000"/>
            </a:lnSpc>
          </a:pPr>
          <a:r>
            <a:rPr lang="en-US" sz="1400" dirty="0"/>
            <a:t>P&amp;T review completed and forwarded to IST Dean by February 14th</a:t>
          </a:r>
        </a:p>
      </dgm:t>
    </dgm:pt>
    <dgm:pt modelId="{908149B2-0588-49C4-9038-C1E8FBEF3738}" type="parTrans" cxnId="{96980ECC-9980-44A4-BEA3-BC1A4C404DCB}">
      <dgm:prSet/>
      <dgm:spPr/>
      <dgm:t>
        <a:bodyPr/>
        <a:lstStyle/>
        <a:p>
          <a:endParaRPr lang="en-US"/>
        </a:p>
      </dgm:t>
    </dgm:pt>
    <dgm:pt modelId="{3136472A-6BFC-456D-810A-4F88F2ED24D6}" type="sibTrans" cxnId="{96980ECC-9980-44A4-BEA3-BC1A4C404DCB}">
      <dgm:prSet/>
      <dgm:spPr/>
      <dgm:t>
        <a:bodyPr/>
        <a:lstStyle/>
        <a:p>
          <a:endParaRPr lang="en-US"/>
        </a:p>
      </dgm:t>
    </dgm:pt>
    <dgm:pt modelId="{0121FA15-95E0-403B-A072-8DA29991BDE9}">
      <dgm:prSet custT="1"/>
      <dgm:spPr/>
      <dgm:t>
        <a:bodyPr/>
        <a:lstStyle/>
        <a:p>
          <a:pPr>
            <a:lnSpc>
              <a:spcPct val="100000"/>
            </a:lnSpc>
          </a:pPr>
          <a:r>
            <a:rPr lang="en-US" sz="1800" dirty="0">
              <a:latin typeface="+mj-lt"/>
            </a:rPr>
            <a:t>April 1st</a:t>
          </a:r>
        </a:p>
      </dgm:t>
    </dgm:pt>
    <dgm:pt modelId="{A906C7A5-94BE-4679-90FE-84F2CDB55832}" type="parTrans" cxnId="{7397F6F3-244F-4E07-90CF-8A5883291D01}">
      <dgm:prSet/>
      <dgm:spPr/>
      <dgm:t>
        <a:bodyPr/>
        <a:lstStyle/>
        <a:p>
          <a:endParaRPr lang="en-US"/>
        </a:p>
      </dgm:t>
    </dgm:pt>
    <dgm:pt modelId="{6AF80C76-8120-4C35-B5C8-8C07F190B3A7}" type="sibTrans" cxnId="{7397F6F3-244F-4E07-90CF-8A5883291D01}">
      <dgm:prSet/>
      <dgm:spPr/>
      <dgm:t>
        <a:bodyPr/>
        <a:lstStyle/>
        <a:p>
          <a:endParaRPr lang="en-US"/>
        </a:p>
      </dgm:t>
    </dgm:pt>
    <dgm:pt modelId="{0B7B0245-CCEA-45DA-A7BD-1F73EB60A773}">
      <dgm:prSet custT="1"/>
      <dgm:spPr/>
      <dgm:t>
        <a:bodyPr/>
        <a:lstStyle/>
        <a:p>
          <a:pPr>
            <a:lnSpc>
              <a:spcPct val="100000"/>
            </a:lnSpc>
          </a:pPr>
          <a:r>
            <a:rPr lang="en-US" sz="1400"/>
            <a:t>P</a:t>
          </a:r>
          <a:r>
            <a:rPr lang="en-US" sz="1400" dirty="0"/>
            <a:t>&amp;T Review completed and forwarded to IST Dean</a:t>
          </a:r>
        </a:p>
      </dgm:t>
    </dgm:pt>
    <dgm:pt modelId="{CA33B7A2-DB6B-4B78-8B43-ED54A7122FD0}" type="parTrans" cxnId="{918BECE0-45C8-4DDC-B2BD-DD878D6FD9FD}">
      <dgm:prSet/>
      <dgm:spPr/>
      <dgm:t>
        <a:bodyPr/>
        <a:lstStyle/>
        <a:p>
          <a:endParaRPr lang="en-US"/>
        </a:p>
      </dgm:t>
    </dgm:pt>
    <dgm:pt modelId="{40786827-1807-4486-BBDF-9FF948214817}" type="sibTrans" cxnId="{918BECE0-45C8-4DDC-B2BD-DD878D6FD9FD}">
      <dgm:prSet/>
      <dgm:spPr/>
      <dgm:t>
        <a:bodyPr/>
        <a:lstStyle/>
        <a:p>
          <a:endParaRPr lang="en-US"/>
        </a:p>
      </dgm:t>
    </dgm:pt>
    <dgm:pt modelId="{8A245B88-C5C7-42A9-AC43-72045DD12339}">
      <dgm:prSet phldrT="[Text]" custT="1"/>
      <dgm:spPr/>
      <dgm:t>
        <a:bodyPr/>
        <a:lstStyle/>
        <a:p>
          <a:pPr>
            <a:lnSpc>
              <a:spcPct val="100000"/>
            </a:lnSpc>
          </a:pPr>
          <a:r>
            <a:rPr lang="en-US" sz="1400" dirty="0"/>
            <a:t> Departmental committee reviews dossiers in October and finalizes review by November 22</a:t>
          </a:r>
          <a:r>
            <a:rPr lang="en-US" sz="1400" baseline="30000" dirty="0"/>
            <a:t>nd</a:t>
          </a:r>
          <a:r>
            <a:rPr lang="en-US" sz="1400" dirty="0"/>
            <a:t>, moves to Department Head</a:t>
          </a:r>
        </a:p>
      </dgm:t>
    </dgm:pt>
    <dgm:pt modelId="{D3C905BA-E083-4967-BAB1-90089A3ADE8F}" type="parTrans" cxnId="{BFB20CE7-17FE-4706-8593-A750E03DD563}">
      <dgm:prSet/>
      <dgm:spPr/>
      <dgm:t>
        <a:bodyPr/>
        <a:lstStyle/>
        <a:p>
          <a:endParaRPr lang="en-US"/>
        </a:p>
      </dgm:t>
    </dgm:pt>
    <dgm:pt modelId="{B0C43639-F0C8-4C00-BD6A-9D0A326EF8F2}" type="sibTrans" cxnId="{BFB20CE7-17FE-4706-8593-A750E03DD563}">
      <dgm:prSet/>
      <dgm:spPr/>
      <dgm:t>
        <a:bodyPr/>
        <a:lstStyle/>
        <a:p>
          <a:endParaRPr lang="en-US"/>
        </a:p>
      </dgm:t>
    </dgm:pt>
    <dgm:pt modelId="{9696510F-F7F1-47A6-BB4F-F71D9368EDF6}" type="pres">
      <dgm:prSet presAssocID="{8A9910B0-E054-45DE-9F79-958DECA7C8B1}" presName="Name0" presStyleCnt="0">
        <dgm:presLayoutVars>
          <dgm:dir/>
          <dgm:animLvl val="lvl"/>
          <dgm:resizeHandles val="exact"/>
        </dgm:presLayoutVars>
      </dgm:prSet>
      <dgm:spPr/>
    </dgm:pt>
    <dgm:pt modelId="{04C90EAF-6FF3-4743-8AD2-16BE5604AB19}" type="pres">
      <dgm:prSet presAssocID="{70040DB3-7933-41D1-892E-BEB388FD7B7D}" presName="composite" presStyleCnt="0"/>
      <dgm:spPr/>
    </dgm:pt>
    <dgm:pt modelId="{058601F2-DF98-48EF-A524-28B8CFCB3B0E}" type="pres">
      <dgm:prSet presAssocID="{70040DB3-7933-41D1-892E-BEB388FD7B7D}" presName="parTx" presStyleLbl="node1" presStyleIdx="0" presStyleCnt="4">
        <dgm:presLayoutVars>
          <dgm:chMax val="0"/>
          <dgm:chPref val="0"/>
          <dgm:bulletEnabled val="1"/>
        </dgm:presLayoutVars>
      </dgm:prSet>
      <dgm:spPr/>
    </dgm:pt>
    <dgm:pt modelId="{D4657CE2-D8D2-4733-AC7E-0F04A7B024FB}" type="pres">
      <dgm:prSet presAssocID="{70040DB3-7933-41D1-892E-BEB388FD7B7D}" presName="desTx" presStyleLbl="revTx" presStyleIdx="0" presStyleCnt="4">
        <dgm:presLayoutVars>
          <dgm:bulletEnabled val="1"/>
        </dgm:presLayoutVars>
      </dgm:prSet>
      <dgm:spPr/>
    </dgm:pt>
    <dgm:pt modelId="{332C3D1F-86AE-4EA0-9739-A356EB51544E}" type="pres">
      <dgm:prSet presAssocID="{B63138BB-7C74-4B4D-8CE1-7EAE481A2EC1}" presName="space" presStyleCnt="0"/>
      <dgm:spPr/>
    </dgm:pt>
    <dgm:pt modelId="{027918A8-8A24-4303-AFFB-BAFB04B5C406}" type="pres">
      <dgm:prSet presAssocID="{64954B4F-9CA5-40B0-9B47-408F5DD8FA12}" presName="composite" presStyleCnt="0"/>
      <dgm:spPr/>
    </dgm:pt>
    <dgm:pt modelId="{5B1F67F2-BDCE-48EF-8289-487FB78F94D6}" type="pres">
      <dgm:prSet presAssocID="{64954B4F-9CA5-40B0-9B47-408F5DD8FA12}" presName="parTx" presStyleLbl="node1" presStyleIdx="1" presStyleCnt="4">
        <dgm:presLayoutVars>
          <dgm:chMax val="0"/>
          <dgm:chPref val="0"/>
          <dgm:bulletEnabled val="1"/>
        </dgm:presLayoutVars>
      </dgm:prSet>
      <dgm:spPr/>
    </dgm:pt>
    <dgm:pt modelId="{EFB015C8-0128-43F3-B856-19786E063627}" type="pres">
      <dgm:prSet presAssocID="{64954B4F-9CA5-40B0-9B47-408F5DD8FA12}" presName="desTx" presStyleLbl="revTx" presStyleIdx="1" presStyleCnt="4">
        <dgm:presLayoutVars>
          <dgm:bulletEnabled val="1"/>
        </dgm:presLayoutVars>
      </dgm:prSet>
      <dgm:spPr/>
    </dgm:pt>
    <dgm:pt modelId="{A8E0A81E-237A-448D-A3FD-BB301E6F51DD}" type="pres">
      <dgm:prSet presAssocID="{07FA02D2-D877-4D50-832E-EE9CDEFC481F}" presName="space" presStyleCnt="0"/>
      <dgm:spPr/>
    </dgm:pt>
    <dgm:pt modelId="{BB5FC192-4D94-45CA-902F-05A9DF048693}" type="pres">
      <dgm:prSet presAssocID="{0121FA15-95E0-403B-A072-8DA29991BDE9}" presName="composite" presStyleCnt="0"/>
      <dgm:spPr/>
    </dgm:pt>
    <dgm:pt modelId="{CD772790-B750-43B3-9F40-949074D60939}" type="pres">
      <dgm:prSet presAssocID="{0121FA15-95E0-403B-A072-8DA29991BDE9}" presName="parTx" presStyleLbl="node1" presStyleIdx="2" presStyleCnt="4">
        <dgm:presLayoutVars>
          <dgm:chMax val="0"/>
          <dgm:chPref val="0"/>
          <dgm:bulletEnabled val="1"/>
        </dgm:presLayoutVars>
      </dgm:prSet>
      <dgm:spPr/>
    </dgm:pt>
    <dgm:pt modelId="{613B82C2-C62C-4ABD-8FA8-4F41BD49D4C8}" type="pres">
      <dgm:prSet presAssocID="{0121FA15-95E0-403B-A072-8DA29991BDE9}" presName="desTx" presStyleLbl="revTx" presStyleIdx="2" presStyleCnt="4">
        <dgm:presLayoutVars>
          <dgm:bulletEnabled val="1"/>
        </dgm:presLayoutVars>
      </dgm:prSet>
      <dgm:spPr/>
    </dgm:pt>
    <dgm:pt modelId="{C9938938-58A5-4F91-A58A-DE2D2D05FBF2}" type="pres">
      <dgm:prSet presAssocID="{6AF80C76-8120-4C35-B5C8-8C07F190B3A7}" presName="space" presStyleCnt="0"/>
      <dgm:spPr/>
    </dgm:pt>
    <dgm:pt modelId="{B8BD4A9C-FF16-43DB-B576-C359ADEC292F}" type="pres">
      <dgm:prSet presAssocID="{4EF629F9-01B6-4542-9BCC-64C9EDE988B1}" presName="composite" presStyleCnt="0"/>
      <dgm:spPr/>
    </dgm:pt>
    <dgm:pt modelId="{3AB9DD74-48F1-4C2E-98C5-988FE5B678C0}" type="pres">
      <dgm:prSet presAssocID="{4EF629F9-01B6-4542-9BCC-64C9EDE988B1}" presName="parTx" presStyleLbl="node1" presStyleIdx="3" presStyleCnt="4">
        <dgm:presLayoutVars>
          <dgm:chMax val="0"/>
          <dgm:chPref val="0"/>
          <dgm:bulletEnabled val="1"/>
        </dgm:presLayoutVars>
      </dgm:prSet>
      <dgm:spPr/>
    </dgm:pt>
    <dgm:pt modelId="{7643D324-3A3F-45F6-B67A-75F9C2BD7E0A}" type="pres">
      <dgm:prSet presAssocID="{4EF629F9-01B6-4542-9BCC-64C9EDE988B1}" presName="desTx" presStyleLbl="revTx" presStyleIdx="3" presStyleCnt="4">
        <dgm:presLayoutVars>
          <dgm:bulletEnabled val="1"/>
        </dgm:presLayoutVars>
      </dgm:prSet>
      <dgm:spPr/>
    </dgm:pt>
  </dgm:ptLst>
  <dgm:cxnLst>
    <dgm:cxn modelId="{8C164705-9A3E-4D7D-BA33-BD2BACC6284D}" srcId="{8A9910B0-E054-45DE-9F79-958DECA7C8B1}" destId="{4EF629F9-01B6-4542-9BCC-64C9EDE988B1}" srcOrd="3" destOrd="0" parTransId="{A3A9E83E-7F04-4374-8C37-5686530113AD}" sibTransId="{641522C7-C827-45A3-BFF3-06D486154185}"/>
    <dgm:cxn modelId="{36F05D0A-8B9B-4ED1-B1F9-409E98359D70}" type="presOf" srcId="{12219016-E734-4A3E-9ABF-8EAAFC66B07A}" destId="{EFB015C8-0128-43F3-B856-19786E063627}" srcOrd="0" destOrd="0" presId="urn:microsoft.com/office/officeart/2005/8/layout/chevron1"/>
    <dgm:cxn modelId="{CAA74E0B-433A-4BE6-A409-EC2E1165F086}" srcId="{64954B4F-9CA5-40B0-9B47-408F5DD8FA12}" destId="{12219016-E734-4A3E-9ABF-8EAAFC66B07A}" srcOrd="0" destOrd="0" parTransId="{772FC043-0341-42FC-A227-6EFCBD1520EF}" sibTransId="{51D55311-590E-463E-BFCF-81C3718D55A8}"/>
    <dgm:cxn modelId="{AF92F317-C935-480A-B913-9CC1A877F4A3}" type="presOf" srcId="{4EF629F9-01B6-4542-9BCC-64C9EDE988B1}" destId="{3AB9DD74-48F1-4C2E-98C5-988FE5B678C0}" srcOrd="0" destOrd="0" presId="urn:microsoft.com/office/officeart/2005/8/layout/chevron1"/>
    <dgm:cxn modelId="{92A2A541-D46A-44BE-BE98-1A6B31A1ABD1}" type="presOf" srcId="{0B7B0245-CCEA-45DA-A7BD-1F73EB60A773}" destId="{613B82C2-C62C-4ABD-8FA8-4F41BD49D4C8}" srcOrd="0" destOrd="0" presId="urn:microsoft.com/office/officeart/2005/8/layout/chevron1"/>
    <dgm:cxn modelId="{AC98E542-F905-4948-9B68-D03B52F46D57}" srcId="{70040DB3-7933-41D1-892E-BEB388FD7B7D}" destId="{A440C4B1-F934-433B-B4D6-03A6C0813ECA}" srcOrd="0" destOrd="0" parTransId="{7A2E36EF-D71D-49ED-A00E-E1A87D0C09DE}" sibTransId="{DB4882E2-3979-4A26-8CE2-0F953F55929A}"/>
    <dgm:cxn modelId="{FBC06B6C-5CBE-41F8-A39D-73A1307E6BE0}" type="presOf" srcId="{70040DB3-7933-41D1-892E-BEB388FD7B7D}" destId="{058601F2-DF98-48EF-A524-28B8CFCB3B0E}" srcOrd="0" destOrd="0" presId="urn:microsoft.com/office/officeart/2005/8/layout/chevron1"/>
    <dgm:cxn modelId="{4B08E37D-3AEF-4E67-AAE7-8681D1A5006C}" type="presOf" srcId="{D73A6DB6-C208-4C92-B101-24ABC5B73D8B}" destId="{7643D324-3A3F-45F6-B67A-75F9C2BD7E0A}" srcOrd="0" destOrd="0" presId="urn:microsoft.com/office/officeart/2005/8/layout/chevron1"/>
    <dgm:cxn modelId="{56FAFB8C-D253-4EDA-94C6-27563737AA98}" type="presOf" srcId="{0FC19519-1595-4430-A191-A7300F817EDF}" destId="{EFB015C8-0128-43F3-B856-19786E063627}" srcOrd="0" destOrd="1" presId="urn:microsoft.com/office/officeart/2005/8/layout/chevron1"/>
    <dgm:cxn modelId="{C2AD38AB-1CD0-4C3B-848A-9C63E51557F6}" srcId="{8A9910B0-E054-45DE-9F79-958DECA7C8B1}" destId="{64954B4F-9CA5-40B0-9B47-408F5DD8FA12}" srcOrd="1" destOrd="0" parTransId="{03E63C19-8B63-4D5A-9A61-FA4041615419}" sibTransId="{07FA02D2-D877-4D50-832E-EE9CDEFC481F}"/>
    <dgm:cxn modelId="{89EDD9B4-FDED-40BC-A965-9CAE324A890B}" srcId="{4EF629F9-01B6-4542-9BCC-64C9EDE988B1}" destId="{D73A6DB6-C208-4C92-B101-24ABC5B73D8B}" srcOrd="0" destOrd="0" parTransId="{926886CF-BE44-4AFA-BA6B-AC76DB595223}" sibTransId="{D60E1D8E-7D7B-420E-83AC-A0780F95E530}"/>
    <dgm:cxn modelId="{BE16F1BB-B13D-4299-B1DA-65FC98CF8D44}" srcId="{8A9910B0-E054-45DE-9F79-958DECA7C8B1}" destId="{70040DB3-7933-41D1-892E-BEB388FD7B7D}" srcOrd="0" destOrd="0" parTransId="{B50B7189-BF3B-435D-94F0-7E4AAC4E5D9E}" sibTransId="{B63138BB-7C74-4B4D-8CE1-7EAE481A2EC1}"/>
    <dgm:cxn modelId="{96980ECC-9980-44A4-BEA3-BC1A4C404DCB}" srcId="{64954B4F-9CA5-40B0-9B47-408F5DD8FA12}" destId="{0FC19519-1595-4430-A191-A7300F817EDF}" srcOrd="1" destOrd="0" parTransId="{908149B2-0588-49C4-9038-C1E8FBEF3738}" sibTransId="{3136472A-6BFC-456D-810A-4F88F2ED24D6}"/>
    <dgm:cxn modelId="{5544BDCE-65F0-43DC-8C11-18CBE4244518}" type="presOf" srcId="{64954B4F-9CA5-40B0-9B47-408F5DD8FA12}" destId="{5B1F67F2-BDCE-48EF-8289-487FB78F94D6}" srcOrd="0" destOrd="0" presId="urn:microsoft.com/office/officeart/2005/8/layout/chevron1"/>
    <dgm:cxn modelId="{918BECE0-45C8-4DDC-B2BD-DD878D6FD9FD}" srcId="{0121FA15-95E0-403B-A072-8DA29991BDE9}" destId="{0B7B0245-CCEA-45DA-A7BD-1F73EB60A773}" srcOrd="0" destOrd="0" parTransId="{CA33B7A2-DB6B-4B78-8B43-ED54A7122FD0}" sibTransId="{40786827-1807-4486-BBDF-9FF948214817}"/>
    <dgm:cxn modelId="{AF13D9E5-96E2-4FE0-9D53-91B6DBD97F61}" type="presOf" srcId="{8A245B88-C5C7-42A9-AC43-72045DD12339}" destId="{D4657CE2-D8D2-4733-AC7E-0F04A7B024FB}" srcOrd="0" destOrd="1" presId="urn:microsoft.com/office/officeart/2005/8/layout/chevron1"/>
    <dgm:cxn modelId="{BFB20CE7-17FE-4706-8593-A750E03DD563}" srcId="{70040DB3-7933-41D1-892E-BEB388FD7B7D}" destId="{8A245B88-C5C7-42A9-AC43-72045DD12339}" srcOrd="1" destOrd="0" parTransId="{D3C905BA-E083-4967-BAB1-90089A3ADE8F}" sibTransId="{B0C43639-F0C8-4C00-BD6A-9D0A326EF8F2}"/>
    <dgm:cxn modelId="{6FCD05ED-04E6-4C49-AD36-CE45636D31F7}" type="presOf" srcId="{A440C4B1-F934-433B-B4D6-03A6C0813ECA}" destId="{D4657CE2-D8D2-4733-AC7E-0F04A7B024FB}" srcOrd="0" destOrd="0" presId="urn:microsoft.com/office/officeart/2005/8/layout/chevron1"/>
    <dgm:cxn modelId="{1D7424EF-3A7F-4B14-AE58-89599508A6D7}" type="presOf" srcId="{8A9910B0-E054-45DE-9F79-958DECA7C8B1}" destId="{9696510F-F7F1-47A6-BB4F-F71D9368EDF6}" srcOrd="0" destOrd="0" presId="urn:microsoft.com/office/officeart/2005/8/layout/chevron1"/>
    <dgm:cxn modelId="{7397F6F3-244F-4E07-90CF-8A5883291D01}" srcId="{8A9910B0-E054-45DE-9F79-958DECA7C8B1}" destId="{0121FA15-95E0-403B-A072-8DA29991BDE9}" srcOrd="2" destOrd="0" parTransId="{A906C7A5-94BE-4679-90FE-84F2CDB55832}" sibTransId="{6AF80C76-8120-4C35-B5C8-8C07F190B3A7}"/>
    <dgm:cxn modelId="{160E14FC-D2AB-4E6B-B284-A17B3D661259}" type="presOf" srcId="{0121FA15-95E0-403B-A072-8DA29991BDE9}" destId="{CD772790-B750-43B3-9F40-949074D60939}" srcOrd="0" destOrd="0" presId="urn:microsoft.com/office/officeart/2005/8/layout/chevron1"/>
    <dgm:cxn modelId="{A4823C40-CEDD-491C-8385-DB88DF46418C}" type="presParOf" srcId="{9696510F-F7F1-47A6-BB4F-F71D9368EDF6}" destId="{04C90EAF-6FF3-4743-8AD2-16BE5604AB19}" srcOrd="0" destOrd="0" presId="urn:microsoft.com/office/officeart/2005/8/layout/chevron1"/>
    <dgm:cxn modelId="{7596B039-51F7-4964-AC2D-8CFB22422254}" type="presParOf" srcId="{04C90EAF-6FF3-4743-8AD2-16BE5604AB19}" destId="{058601F2-DF98-48EF-A524-28B8CFCB3B0E}" srcOrd="0" destOrd="0" presId="urn:microsoft.com/office/officeart/2005/8/layout/chevron1"/>
    <dgm:cxn modelId="{ACFBA45C-591C-45F1-9819-9DD8639A9A84}" type="presParOf" srcId="{04C90EAF-6FF3-4743-8AD2-16BE5604AB19}" destId="{D4657CE2-D8D2-4733-AC7E-0F04A7B024FB}" srcOrd="1" destOrd="0" presId="urn:microsoft.com/office/officeart/2005/8/layout/chevron1"/>
    <dgm:cxn modelId="{71C3B512-F3BB-438A-9F7F-70C37D81FC0E}" type="presParOf" srcId="{9696510F-F7F1-47A6-BB4F-F71D9368EDF6}" destId="{332C3D1F-86AE-4EA0-9739-A356EB51544E}" srcOrd="1" destOrd="0" presId="urn:microsoft.com/office/officeart/2005/8/layout/chevron1"/>
    <dgm:cxn modelId="{717682F9-1076-4661-A28D-470592E6541B}" type="presParOf" srcId="{9696510F-F7F1-47A6-BB4F-F71D9368EDF6}" destId="{027918A8-8A24-4303-AFFB-BAFB04B5C406}" srcOrd="2" destOrd="0" presId="urn:microsoft.com/office/officeart/2005/8/layout/chevron1"/>
    <dgm:cxn modelId="{EFC63EEF-3EAD-4EB6-A7B3-52AFEA322AA8}" type="presParOf" srcId="{027918A8-8A24-4303-AFFB-BAFB04B5C406}" destId="{5B1F67F2-BDCE-48EF-8289-487FB78F94D6}" srcOrd="0" destOrd="0" presId="urn:microsoft.com/office/officeart/2005/8/layout/chevron1"/>
    <dgm:cxn modelId="{0588684E-E04C-40EB-B1E7-085DCC7F68AD}" type="presParOf" srcId="{027918A8-8A24-4303-AFFB-BAFB04B5C406}" destId="{EFB015C8-0128-43F3-B856-19786E063627}" srcOrd="1" destOrd="0" presId="urn:microsoft.com/office/officeart/2005/8/layout/chevron1"/>
    <dgm:cxn modelId="{800D03DA-7208-4FA4-996E-10C0EAAB186F}" type="presParOf" srcId="{9696510F-F7F1-47A6-BB4F-F71D9368EDF6}" destId="{A8E0A81E-237A-448D-A3FD-BB301E6F51DD}" srcOrd="3" destOrd="0" presId="urn:microsoft.com/office/officeart/2005/8/layout/chevron1"/>
    <dgm:cxn modelId="{D7DE9659-1A81-4A27-B8B8-0CB2F8BB1663}" type="presParOf" srcId="{9696510F-F7F1-47A6-BB4F-F71D9368EDF6}" destId="{BB5FC192-4D94-45CA-902F-05A9DF048693}" srcOrd="4" destOrd="0" presId="urn:microsoft.com/office/officeart/2005/8/layout/chevron1"/>
    <dgm:cxn modelId="{FF81BE33-44BF-4A58-BF04-A1CA49240B4A}" type="presParOf" srcId="{BB5FC192-4D94-45CA-902F-05A9DF048693}" destId="{CD772790-B750-43B3-9F40-949074D60939}" srcOrd="0" destOrd="0" presId="urn:microsoft.com/office/officeart/2005/8/layout/chevron1"/>
    <dgm:cxn modelId="{1739EBEA-D586-4358-A2F7-87642254F541}" type="presParOf" srcId="{BB5FC192-4D94-45CA-902F-05A9DF048693}" destId="{613B82C2-C62C-4ABD-8FA8-4F41BD49D4C8}" srcOrd="1" destOrd="0" presId="urn:microsoft.com/office/officeart/2005/8/layout/chevron1"/>
    <dgm:cxn modelId="{22DB86CE-27B1-452F-B560-867A27CF0D17}" type="presParOf" srcId="{9696510F-F7F1-47A6-BB4F-F71D9368EDF6}" destId="{C9938938-58A5-4F91-A58A-DE2D2D05FBF2}" srcOrd="5" destOrd="0" presId="urn:microsoft.com/office/officeart/2005/8/layout/chevron1"/>
    <dgm:cxn modelId="{5B4A650C-C0C3-4222-8C20-06E3A6F0DAC6}" type="presParOf" srcId="{9696510F-F7F1-47A6-BB4F-F71D9368EDF6}" destId="{B8BD4A9C-FF16-43DB-B576-C359ADEC292F}" srcOrd="6" destOrd="0" presId="urn:microsoft.com/office/officeart/2005/8/layout/chevron1"/>
    <dgm:cxn modelId="{C03A4500-0071-4B48-BD38-68464C7A1BC5}" type="presParOf" srcId="{B8BD4A9C-FF16-43DB-B576-C359ADEC292F}" destId="{3AB9DD74-48F1-4C2E-98C5-988FE5B678C0}" srcOrd="0" destOrd="0" presId="urn:microsoft.com/office/officeart/2005/8/layout/chevron1"/>
    <dgm:cxn modelId="{405CA196-09EE-45D8-B32F-30C9AF91768F}" type="presParOf" srcId="{B8BD4A9C-FF16-43DB-B576-C359ADEC292F}" destId="{7643D324-3A3F-45F6-B67A-75F9C2BD7E0A}"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9910B0-E054-45DE-9F79-958DECA7C8B1}"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70040DB3-7933-41D1-892E-BEB388FD7B7D}">
      <dgm:prSet phldrT="[Text]" custT="1"/>
      <dgm:spPr/>
      <dgm:t>
        <a:bodyPr/>
        <a:lstStyle/>
        <a:p>
          <a:pPr rtl="0"/>
          <a:r>
            <a:rPr lang="en-US" sz="1600" dirty="0">
              <a:latin typeface="+mj-lt"/>
            </a:rPr>
            <a:t>March 1st (2026)</a:t>
          </a:r>
        </a:p>
      </dgm:t>
    </dgm:pt>
    <dgm:pt modelId="{B50B7189-BF3B-435D-94F0-7E4AAC4E5D9E}" type="parTrans" cxnId="{BE16F1BB-B13D-4299-B1DA-65FC98CF8D44}">
      <dgm:prSet/>
      <dgm:spPr/>
      <dgm:t>
        <a:bodyPr/>
        <a:lstStyle/>
        <a:p>
          <a:endParaRPr lang="en-US"/>
        </a:p>
      </dgm:t>
    </dgm:pt>
    <dgm:pt modelId="{B63138BB-7C74-4B4D-8CE1-7EAE481A2EC1}" type="sibTrans" cxnId="{BE16F1BB-B13D-4299-B1DA-65FC98CF8D44}">
      <dgm:prSet/>
      <dgm:spPr/>
      <dgm:t>
        <a:bodyPr/>
        <a:lstStyle/>
        <a:p>
          <a:endParaRPr lang="en-US"/>
        </a:p>
      </dgm:t>
    </dgm:pt>
    <dgm:pt modelId="{A440C4B1-F934-433B-B4D6-03A6C0813ECA}">
      <dgm:prSet phldrT="[Text]" custT="1"/>
      <dgm:spPr/>
      <dgm:t>
        <a:bodyPr/>
        <a:lstStyle/>
        <a:p>
          <a:pPr>
            <a:lnSpc>
              <a:spcPct val="100000"/>
            </a:lnSpc>
          </a:pPr>
          <a:r>
            <a:rPr lang="en-US" sz="1200" dirty="0"/>
            <a:t>Candidate submits to the Dean’s Administrative Assistant required materials below. This is done in preparation for sending information to external evaluators. </a:t>
          </a:r>
        </a:p>
      </dgm:t>
    </dgm:pt>
    <dgm:pt modelId="{7A2E36EF-D71D-49ED-A00E-E1A87D0C09DE}" type="parTrans" cxnId="{AC98E542-F905-4948-9B68-D03B52F46D57}">
      <dgm:prSet/>
      <dgm:spPr/>
      <dgm:t>
        <a:bodyPr/>
        <a:lstStyle/>
        <a:p>
          <a:endParaRPr lang="en-US"/>
        </a:p>
      </dgm:t>
    </dgm:pt>
    <dgm:pt modelId="{DB4882E2-3979-4A26-8CE2-0F953F55929A}" type="sibTrans" cxnId="{AC98E542-F905-4948-9B68-D03B52F46D57}">
      <dgm:prSet/>
      <dgm:spPr/>
      <dgm:t>
        <a:bodyPr/>
        <a:lstStyle/>
        <a:p>
          <a:endParaRPr lang="en-US"/>
        </a:p>
      </dgm:t>
    </dgm:pt>
    <dgm:pt modelId="{A35A7DDD-2EC8-4527-B59E-477B947EE7BA}">
      <dgm:prSet phldrT="[Text]" custT="1"/>
      <dgm:spPr/>
      <dgm:t>
        <a:bodyPr/>
        <a:lstStyle/>
        <a:p>
          <a:r>
            <a:rPr lang="en-US" sz="1600" kern="1200" dirty="0">
              <a:solidFill>
                <a:prstClr val="white"/>
              </a:solidFill>
              <a:latin typeface="Franklin Gothic Medium" panose="020B0603020102020204"/>
              <a:ea typeface="+mn-ea"/>
              <a:cs typeface="+mn-cs"/>
            </a:rPr>
            <a:t>July 1st (2026)</a:t>
          </a:r>
        </a:p>
      </dgm:t>
    </dgm:pt>
    <dgm:pt modelId="{A25DEFE6-ECE4-4E8E-921E-355ABA17C946}" type="parTrans" cxnId="{05875EEA-6A4B-4D40-821E-A199790AEFDC}">
      <dgm:prSet/>
      <dgm:spPr/>
      <dgm:t>
        <a:bodyPr/>
        <a:lstStyle/>
        <a:p>
          <a:endParaRPr lang="en-US"/>
        </a:p>
      </dgm:t>
    </dgm:pt>
    <dgm:pt modelId="{E6E379F0-E157-48B0-965A-53411804CE3E}" type="sibTrans" cxnId="{05875EEA-6A4B-4D40-821E-A199790AEFDC}">
      <dgm:prSet/>
      <dgm:spPr/>
      <dgm:t>
        <a:bodyPr/>
        <a:lstStyle/>
        <a:p>
          <a:endParaRPr lang="en-US"/>
        </a:p>
      </dgm:t>
    </dgm:pt>
    <dgm:pt modelId="{BC7FED34-F1EF-466C-AD65-0279C8F9FAD8}">
      <dgm:prSet phldrT="[Text]" custT="1"/>
      <dgm:spPr/>
      <dgm:t>
        <a:bodyPr/>
        <a:lstStyle/>
        <a:p>
          <a:pPr>
            <a:lnSpc>
              <a:spcPct val="100000"/>
            </a:lnSpc>
          </a:pPr>
          <a:r>
            <a:rPr lang="en-US" sz="1400" kern="1200" dirty="0"/>
            <a:t>Dossier submitted to Dean’s Administrative Assistant</a:t>
          </a:r>
        </a:p>
      </dgm:t>
    </dgm:pt>
    <dgm:pt modelId="{434549AB-865D-444D-98A4-2AC071979EC0}" type="parTrans" cxnId="{832918E9-1D2B-4A99-B278-0FD5D8521C8D}">
      <dgm:prSet/>
      <dgm:spPr/>
      <dgm:t>
        <a:bodyPr/>
        <a:lstStyle/>
        <a:p>
          <a:endParaRPr lang="en-US"/>
        </a:p>
      </dgm:t>
    </dgm:pt>
    <dgm:pt modelId="{F7E34AE5-B1E1-4513-9115-E194A74BC98A}" type="sibTrans" cxnId="{832918E9-1D2B-4A99-B278-0FD5D8521C8D}">
      <dgm:prSet/>
      <dgm:spPr/>
      <dgm:t>
        <a:bodyPr/>
        <a:lstStyle/>
        <a:p>
          <a:endParaRPr lang="en-US"/>
        </a:p>
      </dgm:t>
    </dgm:pt>
    <dgm:pt modelId="{2A67ED36-407F-4612-B19C-15DF18C5BE71}">
      <dgm:prSet phldrT="[Text]" custT="1"/>
      <dgm:spPr/>
      <dgm:t>
        <a:bodyPr/>
        <a:lstStyle/>
        <a:p>
          <a:pPr rtl="0"/>
          <a:r>
            <a:rPr lang="en-US" sz="1600" dirty="0">
              <a:latin typeface="+mj-lt"/>
            </a:rPr>
            <a:t>March 1</a:t>
          </a:r>
          <a:r>
            <a:rPr lang="en-US" sz="1600" baseline="30000" dirty="0">
              <a:latin typeface="+mj-lt"/>
            </a:rPr>
            <a:t>st</a:t>
          </a:r>
          <a:r>
            <a:rPr lang="en-US" sz="1600" dirty="0">
              <a:latin typeface="+mj-lt"/>
            </a:rPr>
            <a:t> (2027)</a:t>
          </a:r>
        </a:p>
      </dgm:t>
    </dgm:pt>
    <dgm:pt modelId="{855BCB43-2A2A-4023-9CDF-A26537205D0F}" type="parTrans" cxnId="{0D452110-1FEE-4CE7-9ED1-057603ED812D}">
      <dgm:prSet/>
      <dgm:spPr/>
      <dgm:t>
        <a:bodyPr/>
        <a:lstStyle/>
        <a:p>
          <a:endParaRPr lang="en-US"/>
        </a:p>
      </dgm:t>
    </dgm:pt>
    <dgm:pt modelId="{A6086A28-BE4B-429E-A16A-E8C8EA080876}" type="sibTrans" cxnId="{0D452110-1FEE-4CE7-9ED1-057603ED812D}">
      <dgm:prSet/>
      <dgm:spPr/>
      <dgm:t>
        <a:bodyPr/>
        <a:lstStyle/>
        <a:p>
          <a:endParaRPr lang="en-US"/>
        </a:p>
      </dgm:t>
    </dgm:pt>
    <dgm:pt modelId="{4EF629F9-01B6-4542-9BCC-64C9EDE988B1}">
      <dgm:prSet phldrT="[Text]" custT="1"/>
      <dgm:spPr/>
      <dgm:t>
        <a:bodyPr/>
        <a:lstStyle/>
        <a:p>
          <a:pPr rtl="0"/>
          <a:r>
            <a:rPr lang="en-US" sz="1400" dirty="0">
              <a:latin typeface="+mj-lt"/>
            </a:rPr>
            <a:t>No later than May 8</a:t>
          </a:r>
          <a:r>
            <a:rPr lang="en-US" sz="1400" baseline="0" dirty="0">
              <a:latin typeface="+mj-lt"/>
            </a:rPr>
            <a:t>th</a:t>
          </a:r>
          <a:r>
            <a:rPr lang="en-US" sz="1400" dirty="0">
              <a:latin typeface="+mj-lt"/>
            </a:rPr>
            <a:t> or Friday before commencement </a:t>
          </a:r>
        </a:p>
      </dgm:t>
    </dgm:pt>
    <dgm:pt modelId="{A3A9E83E-7F04-4374-8C37-5686530113AD}" type="parTrans" cxnId="{8C164705-9A3E-4D7D-BA33-BD2BACC6284D}">
      <dgm:prSet/>
      <dgm:spPr/>
      <dgm:t>
        <a:bodyPr/>
        <a:lstStyle/>
        <a:p>
          <a:endParaRPr lang="en-US"/>
        </a:p>
      </dgm:t>
    </dgm:pt>
    <dgm:pt modelId="{641522C7-C827-45A3-BFF3-06D486154185}" type="sibTrans" cxnId="{8C164705-9A3E-4D7D-BA33-BD2BACC6284D}">
      <dgm:prSet/>
      <dgm:spPr/>
      <dgm:t>
        <a:bodyPr/>
        <a:lstStyle/>
        <a:p>
          <a:endParaRPr lang="en-US"/>
        </a:p>
      </dgm:t>
    </dgm:pt>
    <dgm:pt modelId="{393A4F51-7D00-4D01-B112-7AA55BDAD797}">
      <dgm:prSet custT="1"/>
      <dgm:spPr/>
      <dgm:t>
        <a:bodyPr/>
        <a:lstStyle/>
        <a:p>
          <a:pPr>
            <a:lnSpc>
              <a:spcPct val="100000"/>
            </a:lnSpc>
          </a:pPr>
          <a:r>
            <a:rPr lang="en-US" sz="1400" dirty="0"/>
            <a:t>College level reviews completed and forwarded to University P&amp;T Committee</a:t>
          </a:r>
        </a:p>
      </dgm:t>
    </dgm:pt>
    <dgm:pt modelId="{4E0EEF1B-2D41-4DF7-A3E5-8B5FC4B4D664}" type="parTrans" cxnId="{122FF19B-0E71-4043-908B-C5BBB3465149}">
      <dgm:prSet/>
      <dgm:spPr/>
      <dgm:t>
        <a:bodyPr/>
        <a:lstStyle/>
        <a:p>
          <a:endParaRPr lang="en-US"/>
        </a:p>
      </dgm:t>
    </dgm:pt>
    <dgm:pt modelId="{175C8E78-02A0-49BF-A899-E822F861AA4A}" type="sibTrans" cxnId="{122FF19B-0E71-4043-908B-C5BBB3465149}">
      <dgm:prSet/>
      <dgm:spPr/>
      <dgm:t>
        <a:bodyPr/>
        <a:lstStyle/>
        <a:p>
          <a:endParaRPr lang="en-US"/>
        </a:p>
      </dgm:t>
    </dgm:pt>
    <dgm:pt modelId="{D73A6DB6-C208-4C92-B101-24ABC5B73D8B}">
      <dgm:prSet phldrT="[Text]" custT="1"/>
      <dgm:spPr/>
      <dgm:t>
        <a:bodyPr/>
        <a:lstStyle/>
        <a:p>
          <a:pPr>
            <a:lnSpc>
              <a:spcPct val="100000"/>
            </a:lnSpc>
          </a:pPr>
          <a:r>
            <a:rPr lang="en-US" sz="1400" dirty="0"/>
            <a:t>Candidates notified of results of review</a:t>
          </a:r>
        </a:p>
      </dgm:t>
    </dgm:pt>
    <dgm:pt modelId="{926886CF-BE44-4AFA-BA6B-AC76DB595223}" type="parTrans" cxnId="{89EDD9B4-FDED-40BC-A965-9CAE324A890B}">
      <dgm:prSet/>
      <dgm:spPr/>
      <dgm:t>
        <a:bodyPr/>
        <a:lstStyle/>
        <a:p>
          <a:endParaRPr lang="en-US"/>
        </a:p>
      </dgm:t>
    </dgm:pt>
    <dgm:pt modelId="{D60E1D8E-7D7B-420E-83AC-A0780F95E530}" type="sibTrans" cxnId="{89EDD9B4-FDED-40BC-A965-9CAE324A890B}">
      <dgm:prSet/>
      <dgm:spPr/>
      <dgm:t>
        <a:bodyPr/>
        <a:lstStyle/>
        <a:p>
          <a:endParaRPr lang="en-US"/>
        </a:p>
      </dgm:t>
    </dgm:pt>
    <dgm:pt modelId="{5E2D1242-B431-4464-B6D0-3922DEF85865}">
      <dgm:prSet phldrT="[Text]" custT="1"/>
      <dgm:spPr/>
      <dgm:t>
        <a:bodyPr/>
        <a:lstStyle/>
        <a:p>
          <a:pPr>
            <a:lnSpc>
              <a:spcPct val="100000"/>
            </a:lnSpc>
          </a:pPr>
          <a:r>
            <a:rPr lang="en-US" sz="1200" dirty="0"/>
            <a:t>Academic CV</a:t>
          </a:r>
        </a:p>
      </dgm:t>
    </dgm:pt>
    <dgm:pt modelId="{273A6446-D220-4942-A8A2-5A3F6542DF2F}" type="parTrans" cxnId="{B06E4D30-2079-48AF-9CFF-9344740CAE21}">
      <dgm:prSet/>
      <dgm:spPr/>
      <dgm:t>
        <a:bodyPr/>
        <a:lstStyle/>
        <a:p>
          <a:endParaRPr lang="en-US"/>
        </a:p>
      </dgm:t>
    </dgm:pt>
    <dgm:pt modelId="{FB0EE012-F2BA-4F49-9030-8F95DDCB1D6A}" type="sibTrans" cxnId="{B06E4D30-2079-48AF-9CFF-9344740CAE21}">
      <dgm:prSet/>
      <dgm:spPr/>
      <dgm:t>
        <a:bodyPr/>
        <a:lstStyle/>
        <a:p>
          <a:endParaRPr lang="en-US"/>
        </a:p>
      </dgm:t>
    </dgm:pt>
    <dgm:pt modelId="{87BDB189-1848-40BE-B634-AF2FACEF1990}">
      <dgm:prSet phldrT="[Text]" custT="1"/>
      <dgm:spPr/>
      <dgm:t>
        <a:bodyPr/>
        <a:lstStyle/>
        <a:p>
          <a:pPr>
            <a:lnSpc>
              <a:spcPct val="100000"/>
            </a:lnSpc>
          </a:pPr>
          <a:r>
            <a:rPr lang="en-US" sz="1200" dirty="0"/>
            <a:t>Narrative Statement</a:t>
          </a:r>
        </a:p>
      </dgm:t>
    </dgm:pt>
    <dgm:pt modelId="{39572FC7-F133-4D7B-9F62-25AAA54491B9}" type="parTrans" cxnId="{C0B9E52C-4356-4CF3-85F0-32E5CDBFF78C}">
      <dgm:prSet/>
      <dgm:spPr/>
      <dgm:t>
        <a:bodyPr/>
        <a:lstStyle/>
        <a:p>
          <a:endParaRPr lang="en-US"/>
        </a:p>
      </dgm:t>
    </dgm:pt>
    <dgm:pt modelId="{E68C4387-07D1-4A5C-B7CF-78D04A15B276}" type="sibTrans" cxnId="{C0B9E52C-4356-4CF3-85F0-32E5CDBFF78C}">
      <dgm:prSet/>
      <dgm:spPr/>
      <dgm:t>
        <a:bodyPr/>
        <a:lstStyle/>
        <a:p>
          <a:endParaRPr lang="en-US"/>
        </a:p>
      </dgm:t>
    </dgm:pt>
    <dgm:pt modelId="{5B917B8C-3EF1-4AEF-8FAF-0F73BCF68BEA}">
      <dgm:prSet phldrT="[Text]" custT="1"/>
      <dgm:spPr/>
      <dgm:t>
        <a:bodyPr/>
        <a:lstStyle/>
        <a:p>
          <a:pPr>
            <a:lnSpc>
              <a:spcPct val="100000"/>
            </a:lnSpc>
          </a:pPr>
          <a:r>
            <a:rPr lang="en-US" sz="1200" dirty="0"/>
            <a:t>5 best (representative) papers</a:t>
          </a:r>
        </a:p>
      </dgm:t>
    </dgm:pt>
    <dgm:pt modelId="{9D4F7DDC-1DCC-4D37-B8B9-FA6852FF16EB}" type="parTrans" cxnId="{51F78C9C-690C-4100-9A13-59BAE5E451AA}">
      <dgm:prSet/>
      <dgm:spPr/>
      <dgm:t>
        <a:bodyPr/>
        <a:lstStyle/>
        <a:p>
          <a:endParaRPr lang="en-US"/>
        </a:p>
      </dgm:t>
    </dgm:pt>
    <dgm:pt modelId="{DC885D1E-C327-4A07-8A37-C8FCF73FACC3}" type="sibTrans" cxnId="{51F78C9C-690C-4100-9A13-59BAE5E451AA}">
      <dgm:prSet/>
      <dgm:spPr/>
      <dgm:t>
        <a:bodyPr/>
        <a:lstStyle/>
        <a:p>
          <a:endParaRPr lang="en-US"/>
        </a:p>
      </dgm:t>
    </dgm:pt>
    <dgm:pt modelId="{913315DB-D4E0-42DF-ABB8-2338725CE6BB}">
      <dgm:prSet phldrT="[Text]" custT="1"/>
      <dgm:spPr/>
      <dgm:t>
        <a:bodyPr/>
        <a:lstStyle/>
        <a:p>
          <a:pPr>
            <a:lnSpc>
              <a:spcPct val="100000"/>
            </a:lnSpc>
          </a:pPr>
          <a:r>
            <a:rPr lang="en-US" sz="1200" dirty="0"/>
            <a:t>Names of 5-6 potential external evaluators</a:t>
          </a:r>
        </a:p>
      </dgm:t>
    </dgm:pt>
    <dgm:pt modelId="{31B9A5CE-198F-4D49-91A1-5BD9817881E7}" type="parTrans" cxnId="{49F59B77-9F27-4192-9D0F-AA8085260C67}">
      <dgm:prSet/>
      <dgm:spPr/>
      <dgm:t>
        <a:bodyPr/>
        <a:lstStyle/>
        <a:p>
          <a:endParaRPr lang="en-US"/>
        </a:p>
      </dgm:t>
    </dgm:pt>
    <dgm:pt modelId="{F6B82A4F-DC47-42A1-BD27-126100EFB0AA}" type="sibTrans" cxnId="{49F59B77-9F27-4192-9D0F-AA8085260C67}">
      <dgm:prSet/>
      <dgm:spPr/>
      <dgm:t>
        <a:bodyPr/>
        <a:lstStyle/>
        <a:p>
          <a:endParaRPr lang="en-US"/>
        </a:p>
      </dgm:t>
    </dgm:pt>
    <dgm:pt modelId="{DB1646F0-4D01-4223-BEC4-9FB81C392464}">
      <dgm:prSet phldrT="[Text]" custT="1"/>
      <dgm:spPr/>
      <dgm:t>
        <a:bodyPr/>
        <a:lstStyle/>
        <a:p>
          <a:pPr>
            <a:lnSpc>
              <a:spcPct val="100000"/>
            </a:lnSpc>
          </a:pPr>
          <a:r>
            <a:rPr lang="en-US" sz="1400" dirty="0"/>
            <a:t>College P&amp;T Committee review completed and sent to Dean</a:t>
          </a:r>
        </a:p>
      </dgm:t>
    </dgm:pt>
    <dgm:pt modelId="{B0E7C7EE-2380-4B2B-85F1-463FA0710EB1}" type="parTrans" cxnId="{1A6DAA48-2242-4DF1-9C9F-8878772E830A}">
      <dgm:prSet/>
      <dgm:spPr/>
      <dgm:t>
        <a:bodyPr/>
        <a:lstStyle/>
        <a:p>
          <a:endParaRPr lang="en-US"/>
        </a:p>
      </dgm:t>
    </dgm:pt>
    <dgm:pt modelId="{BE3BC6A1-72F3-4C32-A501-832AC46BEAD7}" type="sibTrans" cxnId="{1A6DAA48-2242-4DF1-9C9F-8878772E830A}">
      <dgm:prSet/>
      <dgm:spPr/>
      <dgm:t>
        <a:bodyPr/>
        <a:lstStyle/>
        <a:p>
          <a:endParaRPr lang="en-US"/>
        </a:p>
      </dgm:t>
    </dgm:pt>
    <dgm:pt modelId="{64954B4F-9CA5-40B0-9B47-408F5DD8FA12}">
      <dgm:prSet phldrT="[Text]" custT="1"/>
      <dgm:spPr/>
      <dgm:t>
        <a:bodyPr/>
        <a:lstStyle/>
        <a:p>
          <a:r>
            <a:rPr lang="en-US" sz="1600" dirty="0">
              <a:latin typeface="+mj-lt"/>
            </a:rPr>
            <a:t>January 17</a:t>
          </a:r>
          <a:r>
            <a:rPr lang="en-US" sz="1600" baseline="30000" dirty="0">
              <a:latin typeface="+mj-lt"/>
            </a:rPr>
            <a:t>th</a:t>
          </a:r>
          <a:r>
            <a:rPr lang="en-US" sz="1600" dirty="0">
              <a:latin typeface="+mj-lt"/>
            </a:rPr>
            <a:t> (2027)</a:t>
          </a:r>
        </a:p>
      </dgm:t>
    </dgm:pt>
    <dgm:pt modelId="{07FA02D2-D877-4D50-832E-EE9CDEFC481F}" type="sibTrans" cxnId="{C2AD38AB-1CD0-4C3B-848A-9C63E51557F6}">
      <dgm:prSet/>
      <dgm:spPr/>
      <dgm:t>
        <a:bodyPr/>
        <a:lstStyle/>
        <a:p>
          <a:endParaRPr lang="en-US"/>
        </a:p>
      </dgm:t>
    </dgm:pt>
    <dgm:pt modelId="{03E63C19-8B63-4D5A-9A61-FA4041615419}" type="parTrans" cxnId="{C2AD38AB-1CD0-4C3B-848A-9C63E51557F6}">
      <dgm:prSet/>
      <dgm:spPr/>
      <dgm:t>
        <a:bodyPr/>
        <a:lstStyle/>
        <a:p>
          <a:endParaRPr lang="en-US"/>
        </a:p>
      </dgm:t>
    </dgm:pt>
    <dgm:pt modelId="{DA5C4934-14BC-46ED-957E-B1CAF76F5D88}">
      <dgm:prSet phldr="0" custT="1"/>
      <dgm:spPr/>
      <dgm:t>
        <a:bodyPr/>
        <a:lstStyle/>
        <a:p>
          <a:pPr rtl="0"/>
          <a:r>
            <a:rPr lang="en-US" sz="1600" dirty="0">
              <a:latin typeface="Franklin Gothic Medium" panose="020B0603020102020204"/>
            </a:rPr>
            <a:t>April 15th (2026)</a:t>
          </a:r>
        </a:p>
      </dgm:t>
    </dgm:pt>
    <dgm:pt modelId="{48EFC0C5-0972-4D30-BAE4-CFFAF9776E73}" type="parTrans" cxnId="{AE676A2E-5A12-46F4-921A-0BF6A245D9A3}">
      <dgm:prSet/>
      <dgm:spPr/>
      <dgm:t>
        <a:bodyPr/>
        <a:lstStyle/>
        <a:p>
          <a:endParaRPr lang="en-US"/>
        </a:p>
      </dgm:t>
    </dgm:pt>
    <dgm:pt modelId="{2F36F87C-FE90-4B69-9A82-CC7288AD3063}" type="sibTrans" cxnId="{AE676A2E-5A12-46F4-921A-0BF6A245D9A3}">
      <dgm:prSet/>
      <dgm:spPr/>
      <dgm:t>
        <a:bodyPr/>
        <a:lstStyle/>
        <a:p>
          <a:endParaRPr lang="en-US"/>
        </a:p>
      </dgm:t>
    </dgm:pt>
    <dgm:pt modelId="{D0463FC3-F0EF-45B7-A014-09446CD071E6}">
      <dgm:prSet phldr="0" custT="1"/>
      <dgm:spPr/>
      <dgm:t>
        <a:bodyPr/>
        <a:lstStyle/>
        <a:p>
          <a:pPr rtl="0"/>
          <a:r>
            <a:rPr lang="en-US" sz="1400" dirty="0">
              <a:latin typeface="+mn-lt"/>
            </a:rPr>
            <a:t>Candidate can submit revised materials (to be forwarded to external reviewers.)</a:t>
          </a:r>
        </a:p>
      </dgm:t>
    </dgm:pt>
    <dgm:pt modelId="{1F62540D-3DFB-4453-88F0-A090C770CB8B}" type="parTrans" cxnId="{46098599-C0A8-47B7-A661-0C1E2961D3B6}">
      <dgm:prSet/>
      <dgm:spPr/>
      <dgm:t>
        <a:bodyPr/>
        <a:lstStyle/>
        <a:p>
          <a:endParaRPr lang="en-US"/>
        </a:p>
      </dgm:t>
    </dgm:pt>
    <dgm:pt modelId="{B0516BD9-DFE3-4C67-96D2-F8A6FBA7EF77}" type="sibTrans" cxnId="{46098599-C0A8-47B7-A661-0C1E2961D3B6}">
      <dgm:prSet/>
      <dgm:spPr/>
      <dgm:t>
        <a:bodyPr/>
        <a:lstStyle/>
        <a:p>
          <a:endParaRPr lang="en-US"/>
        </a:p>
      </dgm:t>
    </dgm:pt>
    <dgm:pt modelId="{87060013-724E-4AC6-9100-2FEE613F518A}">
      <dgm:prSet phldrT="[Text]" custT="1"/>
      <dgm:spPr/>
      <dgm:t>
        <a:bodyPr/>
        <a:lstStyle/>
        <a:p>
          <a:pPr>
            <a:lnSpc>
              <a:spcPct val="100000"/>
            </a:lnSpc>
          </a:pPr>
          <a:r>
            <a:rPr lang="en-US" sz="1400" kern="1200" dirty="0"/>
            <a:t>Departmental P&amp;T committees receive materials in September, complete their review by October  11</a:t>
          </a:r>
          <a:r>
            <a:rPr lang="en-US" sz="1400" kern="1200" baseline="30000" dirty="0"/>
            <a:t>th</a:t>
          </a:r>
          <a:r>
            <a:rPr lang="en-US" sz="1400" kern="1200" baseline="30000" dirty="0">
              <a:solidFill>
                <a:prstClr val="black">
                  <a:hueOff val="0"/>
                  <a:satOff val="0"/>
                  <a:lumOff val="0"/>
                  <a:alphaOff val="0"/>
                </a:prstClr>
              </a:solidFill>
              <a:latin typeface="Franklin Gothic Book" panose="020B0503020102020204"/>
              <a:ea typeface="+mn-ea"/>
              <a:cs typeface="+mn-cs"/>
            </a:rPr>
            <a:t> </a:t>
          </a:r>
          <a:r>
            <a:rPr lang="en-US" sz="1400" kern="1200" dirty="0">
              <a:solidFill>
                <a:prstClr val="black">
                  <a:hueOff val="0"/>
                  <a:satOff val="0"/>
                  <a:lumOff val="0"/>
                  <a:alphaOff val="0"/>
                </a:prstClr>
              </a:solidFill>
              <a:latin typeface="Franklin Gothic Book" panose="020B0503020102020204"/>
              <a:ea typeface="+mn-ea"/>
              <a:cs typeface="+mn-cs"/>
            </a:rPr>
            <a:t>, then moves to Department Head</a:t>
          </a:r>
        </a:p>
      </dgm:t>
    </dgm:pt>
    <dgm:pt modelId="{9080F3EF-7A34-47D8-BCAB-06EDACE52AB7}" type="parTrans" cxnId="{F4A1F32F-060E-4EE0-B98D-C0E9A7039392}">
      <dgm:prSet/>
      <dgm:spPr/>
      <dgm:t>
        <a:bodyPr/>
        <a:lstStyle/>
        <a:p>
          <a:endParaRPr lang="en-US"/>
        </a:p>
      </dgm:t>
    </dgm:pt>
    <dgm:pt modelId="{5E8A31E7-3290-48FC-9A28-441739DE6BA8}" type="sibTrans" cxnId="{F4A1F32F-060E-4EE0-B98D-C0E9A7039392}">
      <dgm:prSet/>
      <dgm:spPr/>
      <dgm:t>
        <a:bodyPr/>
        <a:lstStyle/>
        <a:p>
          <a:endParaRPr lang="en-US"/>
        </a:p>
      </dgm:t>
    </dgm:pt>
    <dgm:pt modelId="{9D55D5F6-549B-4DCE-8D0E-EC04A16D852E}">
      <dgm:prSet phldrT="[Text]" custT="1"/>
      <dgm:spPr/>
      <dgm:t>
        <a:bodyPr/>
        <a:lstStyle/>
        <a:p>
          <a:pPr>
            <a:lnSpc>
              <a:spcPct val="100000"/>
            </a:lnSpc>
          </a:pPr>
          <a:endParaRPr lang="en-US" sz="1400" kern="1200" dirty="0"/>
        </a:p>
      </dgm:t>
    </dgm:pt>
    <dgm:pt modelId="{29330C08-1BB8-4CDE-9456-1E06CDF8264F}" type="parTrans" cxnId="{81210CC9-2491-451D-BCC4-5768128D3304}">
      <dgm:prSet/>
      <dgm:spPr/>
      <dgm:t>
        <a:bodyPr/>
        <a:lstStyle/>
        <a:p>
          <a:endParaRPr lang="en-US"/>
        </a:p>
      </dgm:t>
    </dgm:pt>
    <dgm:pt modelId="{A6E15ED2-9EBE-40D9-BEBE-528C0DEADAE3}" type="sibTrans" cxnId="{81210CC9-2491-451D-BCC4-5768128D3304}">
      <dgm:prSet/>
      <dgm:spPr/>
      <dgm:t>
        <a:bodyPr/>
        <a:lstStyle/>
        <a:p>
          <a:endParaRPr lang="en-US"/>
        </a:p>
      </dgm:t>
    </dgm:pt>
    <dgm:pt modelId="{12219016-E734-4A3E-9ABF-8EAAFC66B07A}">
      <dgm:prSet phldrT="[Text]" custT="1"/>
      <dgm:spPr/>
      <dgm:t>
        <a:bodyPr/>
        <a:lstStyle/>
        <a:p>
          <a:pPr>
            <a:lnSpc>
              <a:spcPct val="100000"/>
            </a:lnSpc>
          </a:pPr>
          <a:r>
            <a:rPr lang="en-US" sz="1400" b="1" dirty="0"/>
            <a:t>February 1</a:t>
          </a:r>
          <a:r>
            <a:rPr lang="en-US" sz="1400" b="1" baseline="30000" dirty="0"/>
            <a:t>st          </a:t>
          </a:r>
          <a:r>
            <a:rPr lang="en-US" sz="1400" dirty="0"/>
            <a:t>All factual changes or new information must be submitted by this date</a:t>
          </a:r>
        </a:p>
      </dgm:t>
    </dgm:pt>
    <dgm:pt modelId="{51D55311-590E-463E-BFCF-81C3718D55A8}" type="sibTrans" cxnId="{CAA74E0B-433A-4BE6-A409-EC2E1165F086}">
      <dgm:prSet/>
      <dgm:spPr/>
      <dgm:t>
        <a:bodyPr/>
        <a:lstStyle/>
        <a:p>
          <a:endParaRPr lang="en-US"/>
        </a:p>
      </dgm:t>
    </dgm:pt>
    <dgm:pt modelId="{772FC043-0341-42FC-A227-6EFCBD1520EF}" type="parTrans" cxnId="{CAA74E0B-433A-4BE6-A409-EC2E1165F086}">
      <dgm:prSet/>
      <dgm:spPr/>
      <dgm:t>
        <a:bodyPr/>
        <a:lstStyle/>
        <a:p>
          <a:endParaRPr lang="en-US"/>
        </a:p>
      </dgm:t>
    </dgm:pt>
    <dgm:pt modelId="{FEEB61D8-A6B4-4273-A2B2-879D0E86272E}">
      <dgm:prSet phldrT="[Text]" custT="1"/>
      <dgm:spPr/>
      <dgm:t>
        <a:bodyPr/>
        <a:lstStyle/>
        <a:p>
          <a:pPr>
            <a:lnSpc>
              <a:spcPct val="100000"/>
            </a:lnSpc>
          </a:pPr>
          <a:endParaRPr lang="en-US" sz="1400" dirty="0"/>
        </a:p>
      </dgm:t>
    </dgm:pt>
    <dgm:pt modelId="{186D20D7-0F92-4317-A995-54A1F8062C36}" type="parTrans" cxnId="{5229A0A9-93E2-471C-AE7C-199AE34310D1}">
      <dgm:prSet/>
      <dgm:spPr/>
      <dgm:t>
        <a:bodyPr/>
        <a:lstStyle/>
        <a:p>
          <a:endParaRPr lang="en-US"/>
        </a:p>
      </dgm:t>
    </dgm:pt>
    <dgm:pt modelId="{0565B5E7-F6C0-4479-956B-31119360CA06}" type="sibTrans" cxnId="{5229A0A9-93E2-471C-AE7C-199AE34310D1}">
      <dgm:prSet/>
      <dgm:spPr/>
      <dgm:t>
        <a:bodyPr/>
        <a:lstStyle/>
        <a:p>
          <a:endParaRPr lang="en-US"/>
        </a:p>
      </dgm:t>
    </dgm:pt>
    <dgm:pt modelId="{ED2A1ADF-D956-4C1A-84A7-7D7C39B7E662}">
      <dgm:prSet phldrT="[Text]" custT="1"/>
      <dgm:spPr/>
      <dgm:t>
        <a:bodyPr/>
        <a:lstStyle/>
        <a:p>
          <a:pPr>
            <a:lnSpc>
              <a:spcPct val="100000"/>
            </a:lnSpc>
          </a:pPr>
          <a:endParaRPr lang="en-US" sz="1400" dirty="0"/>
        </a:p>
      </dgm:t>
    </dgm:pt>
    <dgm:pt modelId="{FF424847-EFA8-457F-8BD2-359B5191895C}" type="parTrans" cxnId="{C75154C0-CA64-4150-9C69-A9DBE83BDA1A}">
      <dgm:prSet/>
      <dgm:spPr/>
      <dgm:t>
        <a:bodyPr/>
        <a:lstStyle/>
        <a:p>
          <a:endParaRPr lang="en-US"/>
        </a:p>
      </dgm:t>
    </dgm:pt>
    <dgm:pt modelId="{7A3177CA-DF74-47E5-8349-CC6BEECAAE43}" type="sibTrans" cxnId="{C75154C0-CA64-4150-9C69-A9DBE83BDA1A}">
      <dgm:prSet/>
      <dgm:spPr/>
      <dgm:t>
        <a:bodyPr/>
        <a:lstStyle/>
        <a:p>
          <a:endParaRPr lang="en-US"/>
        </a:p>
      </dgm:t>
    </dgm:pt>
    <dgm:pt modelId="{9696510F-F7F1-47A6-BB4F-F71D9368EDF6}" type="pres">
      <dgm:prSet presAssocID="{8A9910B0-E054-45DE-9F79-958DECA7C8B1}" presName="Name0" presStyleCnt="0">
        <dgm:presLayoutVars>
          <dgm:dir/>
          <dgm:animLvl val="lvl"/>
          <dgm:resizeHandles val="exact"/>
        </dgm:presLayoutVars>
      </dgm:prSet>
      <dgm:spPr/>
    </dgm:pt>
    <dgm:pt modelId="{04C90EAF-6FF3-4743-8AD2-16BE5604AB19}" type="pres">
      <dgm:prSet presAssocID="{70040DB3-7933-41D1-892E-BEB388FD7B7D}" presName="composite" presStyleCnt="0"/>
      <dgm:spPr/>
    </dgm:pt>
    <dgm:pt modelId="{058601F2-DF98-48EF-A524-28B8CFCB3B0E}" type="pres">
      <dgm:prSet presAssocID="{70040DB3-7933-41D1-892E-BEB388FD7B7D}" presName="parTx" presStyleLbl="node1" presStyleIdx="0" presStyleCnt="6">
        <dgm:presLayoutVars>
          <dgm:chMax val="0"/>
          <dgm:chPref val="0"/>
          <dgm:bulletEnabled val="1"/>
        </dgm:presLayoutVars>
      </dgm:prSet>
      <dgm:spPr/>
    </dgm:pt>
    <dgm:pt modelId="{D4657CE2-D8D2-4733-AC7E-0F04A7B024FB}" type="pres">
      <dgm:prSet presAssocID="{70040DB3-7933-41D1-892E-BEB388FD7B7D}" presName="desTx" presStyleLbl="revTx" presStyleIdx="0" presStyleCnt="6">
        <dgm:presLayoutVars>
          <dgm:bulletEnabled val="1"/>
        </dgm:presLayoutVars>
      </dgm:prSet>
      <dgm:spPr/>
    </dgm:pt>
    <dgm:pt modelId="{332C3D1F-86AE-4EA0-9739-A356EB51544E}" type="pres">
      <dgm:prSet presAssocID="{B63138BB-7C74-4B4D-8CE1-7EAE481A2EC1}" presName="space" presStyleCnt="0"/>
      <dgm:spPr/>
    </dgm:pt>
    <dgm:pt modelId="{629BEFDF-4C7C-4EAD-9ACB-3221FA5B50E9}" type="pres">
      <dgm:prSet presAssocID="{DA5C4934-14BC-46ED-957E-B1CAF76F5D88}" presName="composite" presStyleCnt="0"/>
      <dgm:spPr/>
    </dgm:pt>
    <dgm:pt modelId="{52CD94A6-B871-4981-91D4-DFD0E2EF4736}" type="pres">
      <dgm:prSet presAssocID="{DA5C4934-14BC-46ED-957E-B1CAF76F5D88}" presName="parTx" presStyleLbl="node1" presStyleIdx="1" presStyleCnt="6">
        <dgm:presLayoutVars>
          <dgm:chMax val="0"/>
          <dgm:chPref val="0"/>
          <dgm:bulletEnabled val="1"/>
        </dgm:presLayoutVars>
      </dgm:prSet>
      <dgm:spPr/>
    </dgm:pt>
    <dgm:pt modelId="{576CA5C1-80DD-44B9-8040-FBF4B392AF91}" type="pres">
      <dgm:prSet presAssocID="{DA5C4934-14BC-46ED-957E-B1CAF76F5D88}" presName="desTx" presStyleLbl="revTx" presStyleIdx="1" presStyleCnt="6">
        <dgm:presLayoutVars>
          <dgm:bulletEnabled val="1"/>
        </dgm:presLayoutVars>
      </dgm:prSet>
      <dgm:spPr/>
    </dgm:pt>
    <dgm:pt modelId="{22FF313A-000F-4ED8-BEE1-87D474EF73FF}" type="pres">
      <dgm:prSet presAssocID="{2F36F87C-FE90-4B69-9A82-CC7288AD3063}" presName="space" presStyleCnt="0"/>
      <dgm:spPr/>
    </dgm:pt>
    <dgm:pt modelId="{0B110150-1EA2-44E6-9B46-7C2FD304D1EC}" type="pres">
      <dgm:prSet presAssocID="{A35A7DDD-2EC8-4527-B59E-477B947EE7BA}" presName="composite" presStyleCnt="0"/>
      <dgm:spPr/>
    </dgm:pt>
    <dgm:pt modelId="{BE86BDD4-E70D-46AC-B376-FD4C49C5E006}" type="pres">
      <dgm:prSet presAssocID="{A35A7DDD-2EC8-4527-B59E-477B947EE7BA}" presName="parTx" presStyleLbl="node1" presStyleIdx="2" presStyleCnt="6" custLinFactNeighborX="-592" custLinFactNeighborY="-1609">
        <dgm:presLayoutVars>
          <dgm:chMax val="0"/>
          <dgm:chPref val="0"/>
          <dgm:bulletEnabled val="1"/>
        </dgm:presLayoutVars>
      </dgm:prSet>
      <dgm:spPr/>
    </dgm:pt>
    <dgm:pt modelId="{0309DD44-FFB6-4915-8144-86F568682C58}" type="pres">
      <dgm:prSet presAssocID="{A35A7DDD-2EC8-4527-B59E-477B947EE7BA}" presName="desTx" presStyleLbl="revTx" presStyleIdx="2" presStyleCnt="6">
        <dgm:presLayoutVars>
          <dgm:bulletEnabled val="1"/>
        </dgm:presLayoutVars>
      </dgm:prSet>
      <dgm:spPr/>
    </dgm:pt>
    <dgm:pt modelId="{70F57175-A8AB-4636-A313-B05498A032B9}" type="pres">
      <dgm:prSet presAssocID="{E6E379F0-E157-48B0-965A-53411804CE3E}" presName="space" presStyleCnt="0"/>
      <dgm:spPr/>
    </dgm:pt>
    <dgm:pt modelId="{027918A8-8A24-4303-AFFB-BAFB04B5C406}" type="pres">
      <dgm:prSet presAssocID="{64954B4F-9CA5-40B0-9B47-408F5DD8FA12}" presName="composite" presStyleCnt="0"/>
      <dgm:spPr/>
    </dgm:pt>
    <dgm:pt modelId="{5B1F67F2-BDCE-48EF-8289-487FB78F94D6}" type="pres">
      <dgm:prSet presAssocID="{64954B4F-9CA5-40B0-9B47-408F5DD8FA12}" presName="parTx" presStyleLbl="node1" presStyleIdx="3" presStyleCnt="6">
        <dgm:presLayoutVars>
          <dgm:chMax val="0"/>
          <dgm:chPref val="0"/>
          <dgm:bulletEnabled val="1"/>
        </dgm:presLayoutVars>
      </dgm:prSet>
      <dgm:spPr/>
    </dgm:pt>
    <dgm:pt modelId="{EFB015C8-0128-43F3-B856-19786E063627}" type="pres">
      <dgm:prSet presAssocID="{64954B4F-9CA5-40B0-9B47-408F5DD8FA12}" presName="desTx" presStyleLbl="revTx" presStyleIdx="3" presStyleCnt="6">
        <dgm:presLayoutVars>
          <dgm:bulletEnabled val="1"/>
        </dgm:presLayoutVars>
      </dgm:prSet>
      <dgm:spPr/>
    </dgm:pt>
    <dgm:pt modelId="{A8E0A81E-237A-448D-A3FD-BB301E6F51DD}" type="pres">
      <dgm:prSet presAssocID="{07FA02D2-D877-4D50-832E-EE9CDEFC481F}" presName="space" presStyleCnt="0"/>
      <dgm:spPr/>
    </dgm:pt>
    <dgm:pt modelId="{3F3F8830-D463-45D3-B129-BE7EB4FD7B66}" type="pres">
      <dgm:prSet presAssocID="{2A67ED36-407F-4612-B19C-15DF18C5BE71}" presName="composite" presStyleCnt="0"/>
      <dgm:spPr/>
    </dgm:pt>
    <dgm:pt modelId="{961F1B32-6D57-491E-B304-193F488DCA79}" type="pres">
      <dgm:prSet presAssocID="{2A67ED36-407F-4612-B19C-15DF18C5BE71}" presName="parTx" presStyleLbl="node1" presStyleIdx="4" presStyleCnt="6">
        <dgm:presLayoutVars>
          <dgm:chMax val="0"/>
          <dgm:chPref val="0"/>
          <dgm:bulletEnabled val="1"/>
        </dgm:presLayoutVars>
      </dgm:prSet>
      <dgm:spPr/>
    </dgm:pt>
    <dgm:pt modelId="{9D85A9A0-F3C5-4AFB-969B-68A08BC4F743}" type="pres">
      <dgm:prSet presAssocID="{2A67ED36-407F-4612-B19C-15DF18C5BE71}" presName="desTx" presStyleLbl="revTx" presStyleIdx="4" presStyleCnt="6">
        <dgm:presLayoutVars>
          <dgm:bulletEnabled val="1"/>
        </dgm:presLayoutVars>
      </dgm:prSet>
      <dgm:spPr/>
    </dgm:pt>
    <dgm:pt modelId="{BC48B230-7D97-4BD5-9407-3C9FB8575E49}" type="pres">
      <dgm:prSet presAssocID="{A6086A28-BE4B-429E-A16A-E8C8EA080876}" presName="space" presStyleCnt="0"/>
      <dgm:spPr/>
    </dgm:pt>
    <dgm:pt modelId="{B8BD4A9C-FF16-43DB-B576-C359ADEC292F}" type="pres">
      <dgm:prSet presAssocID="{4EF629F9-01B6-4542-9BCC-64C9EDE988B1}" presName="composite" presStyleCnt="0"/>
      <dgm:spPr/>
    </dgm:pt>
    <dgm:pt modelId="{3AB9DD74-48F1-4C2E-98C5-988FE5B678C0}" type="pres">
      <dgm:prSet presAssocID="{4EF629F9-01B6-4542-9BCC-64C9EDE988B1}" presName="parTx" presStyleLbl="node1" presStyleIdx="5" presStyleCnt="6" custScaleX="119518">
        <dgm:presLayoutVars>
          <dgm:chMax val="0"/>
          <dgm:chPref val="0"/>
          <dgm:bulletEnabled val="1"/>
        </dgm:presLayoutVars>
      </dgm:prSet>
      <dgm:spPr/>
    </dgm:pt>
    <dgm:pt modelId="{7643D324-3A3F-45F6-B67A-75F9C2BD7E0A}" type="pres">
      <dgm:prSet presAssocID="{4EF629F9-01B6-4542-9BCC-64C9EDE988B1}" presName="desTx" presStyleLbl="revTx" presStyleIdx="5" presStyleCnt="6">
        <dgm:presLayoutVars>
          <dgm:bulletEnabled val="1"/>
        </dgm:presLayoutVars>
      </dgm:prSet>
      <dgm:spPr/>
    </dgm:pt>
  </dgm:ptLst>
  <dgm:cxnLst>
    <dgm:cxn modelId="{8C164705-9A3E-4D7D-BA33-BD2BACC6284D}" srcId="{8A9910B0-E054-45DE-9F79-958DECA7C8B1}" destId="{4EF629F9-01B6-4542-9BCC-64C9EDE988B1}" srcOrd="5" destOrd="0" parTransId="{A3A9E83E-7F04-4374-8C37-5686530113AD}" sibTransId="{641522C7-C827-45A3-BFF3-06D486154185}"/>
    <dgm:cxn modelId="{CE24350A-7816-40E3-893E-D0BB9C2306FD}" type="presOf" srcId="{87BDB189-1848-40BE-B634-AF2FACEF1990}" destId="{D4657CE2-D8D2-4733-AC7E-0F04A7B024FB}" srcOrd="0" destOrd="2" presId="urn:microsoft.com/office/officeart/2005/8/layout/chevron1"/>
    <dgm:cxn modelId="{CAA74E0B-433A-4BE6-A409-EC2E1165F086}" srcId="{64954B4F-9CA5-40B0-9B47-408F5DD8FA12}" destId="{12219016-E734-4A3E-9ABF-8EAAFC66B07A}" srcOrd="3" destOrd="0" parTransId="{772FC043-0341-42FC-A227-6EFCBD1520EF}" sibTransId="{51D55311-590E-463E-BFCF-81C3718D55A8}"/>
    <dgm:cxn modelId="{0D452110-1FEE-4CE7-9ED1-057603ED812D}" srcId="{8A9910B0-E054-45DE-9F79-958DECA7C8B1}" destId="{2A67ED36-407F-4612-B19C-15DF18C5BE71}" srcOrd="4" destOrd="0" parTransId="{855BCB43-2A2A-4023-9CDF-A26537205D0F}" sibTransId="{A6086A28-BE4B-429E-A16A-E8C8EA080876}"/>
    <dgm:cxn modelId="{BA9ED119-F2B5-487D-ADFC-BAB1ABE21B13}" type="presOf" srcId="{5E2D1242-B431-4464-B6D0-3922DEF85865}" destId="{D4657CE2-D8D2-4733-AC7E-0F04A7B024FB}" srcOrd="0" destOrd="1" presId="urn:microsoft.com/office/officeart/2005/8/layout/chevron1"/>
    <dgm:cxn modelId="{042F692B-74A6-4B7A-A4AB-D695E94FB781}" type="presOf" srcId="{A440C4B1-F934-433B-B4D6-03A6C0813ECA}" destId="{D4657CE2-D8D2-4733-AC7E-0F04A7B024FB}" srcOrd="0" destOrd="0" presId="urn:microsoft.com/office/officeart/2005/8/layout/chevron1"/>
    <dgm:cxn modelId="{C0B9E52C-4356-4CF3-85F0-32E5CDBFF78C}" srcId="{A440C4B1-F934-433B-B4D6-03A6C0813ECA}" destId="{87BDB189-1848-40BE-B634-AF2FACEF1990}" srcOrd="1" destOrd="0" parTransId="{39572FC7-F133-4D7B-9F62-25AAA54491B9}" sibTransId="{E68C4387-07D1-4A5C-B7CF-78D04A15B276}"/>
    <dgm:cxn modelId="{AE676A2E-5A12-46F4-921A-0BF6A245D9A3}" srcId="{8A9910B0-E054-45DE-9F79-958DECA7C8B1}" destId="{DA5C4934-14BC-46ED-957E-B1CAF76F5D88}" srcOrd="1" destOrd="0" parTransId="{48EFC0C5-0972-4D30-BAE4-CFFAF9776E73}" sibTransId="{2F36F87C-FE90-4B69-9A82-CC7288AD3063}"/>
    <dgm:cxn modelId="{F4A1F32F-060E-4EE0-B98D-C0E9A7039392}" srcId="{A35A7DDD-2EC8-4527-B59E-477B947EE7BA}" destId="{87060013-724E-4AC6-9100-2FEE613F518A}" srcOrd="2" destOrd="0" parTransId="{9080F3EF-7A34-47D8-BCAB-06EDACE52AB7}" sibTransId="{5E8A31E7-3290-48FC-9A28-441739DE6BA8}"/>
    <dgm:cxn modelId="{ED2B3430-5F93-4F2D-A1AF-7AFC0E3EE1DF}" type="presOf" srcId="{5B917B8C-3EF1-4AEF-8FAF-0F73BCF68BEA}" destId="{D4657CE2-D8D2-4733-AC7E-0F04A7B024FB}" srcOrd="0" destOrd="3" presId="urn:microsoft.com/office/officeart/2005/8/layout/chevron1"/>
    <dgm:cxn modelId="{B06E4D30-2079-48AF-9CFF-9344740CAE21}" srcId="{A440C4B1-F934-433B-B4D6-03A6C0813ECA}" destId="{5E2D1242-B431-4464-B6D0-3922DEF85865}" srcOrd="0" destOrd="0" parTransId="{273A6446-D220-4942-A8A2-5A3F6542DF2F}" sibTransId="{FB0EE012-F2BA-4F49-9030-8F95DDCB1D6A}"/>
    <dgm:cxn modelId="{BE1A5941-1E6A-47ED-A0C4-A7C4817D07DB}" type="presOf" srcId="{913315DB-D4E0-42DF-ABB8-2338725CE6BB}" destId="{D4657CE2-D8D2-4733-AC7E-0F04A7B024FB}" srcOrd="0" destOrd="4" presId="urn:microsoft.com/office/officeart/2005/8/layout/chevron1"/>
    <dgm:cxn modelId="{0C387C42-903E-468C-B2DD-37C38DBDC280}" type="presOf" srcId="{A35A7DDD-2EC8-4527-B59E-477B947EE7BA}" destId="{BE86BDD4-E70D-46AC-B376-FD4C49C5E006}" srcOrd="0" destOrd="0" presId="urn:microsoft.com/office/officeart/2005/8/layout/chevron1"/>
    <dgm:cxn modelId="{75339942-F7EB-4156-AE80-D5630FDC69A1}" type="presOf" srcId="{393A4F51-7D00-4D01-B112-7AA55BDAD797}" destId="{9D85A9A0-F3C5-4AFB-969B-68A08BC4F743}" srcOrd="0" destOrd="0" presId="urn:microsoft.com/office/officeart/2005/8/layout/chevron1"/>
    <dgm:cxn modelId="{AC98E542-F905-4948-9B68-D03B52F46D57}" srcId="{70040DB3-7933-41D1-892E-BEB388FD7B7D}" destId="{A440C4B1-F934-433B-B4D6-03A6C0813ECA}" srcOrd="0" destOrd="0" parTransId="{7A2E36EF-D71D-49ED-A00E-E1A87D0C09DE}" sibTransId="{DB4882E2-3979-4A26-8CE2-0F953F55929A}"/>
    <dgm:cxn modelId="{1A6DAA48-2242-4DF1-9C9F-8878772E830A}" srcId="{64954B4F-9CA5-40B0-9B47-408F5DD8FA12}" destId="{DB1646F0-4D01-4223-BEC4-9FB81C392464}" srcOrd="0" destOrd="0" parTransId="{B0E7C7EE-2380-4B2B-85F1-463FA0710EB1}" sibTransId="{BE3BC6A1-72F3-4C32-A501-832AC46BEAD7}"/>
    <dgm:cxn modelId="{0751CC6B-3A61-4E92-A143-E8215AAF1D1E}" type="presOf" srcId="{BC7FED34-F1EF-466C-AD65-0279C8F9FAD8}" destId="{0309DD44-FFB6-4915-8144-86F568682C58}" srcOrd="0" destOrd="0" presId="urn:microsoft.com/office/officeart/2005/8/layout/chevron1"/>
    <dgm:cxn modelId="{3E54FD4B-5D50-49B3-BDA1-45F88F3DD7D5}" type="presOf" srcId="{64954B4F-9CA5-40B0-9B47-408F5DD8FA12}" destId="{5B1F67F2-BDCE-48EF-8289-487FB78F94D6}" srcOrd="0" destOrd="0" presId="urn:microsoft.com/office/officeart/2005/8/layout/chevron1"/>
    <dgm:cxn modelId="{2BC3886D-83C3-4C16-B00F-BEBFCD585C87}" type="presOf" srcId="{DA5C4934-14BC-46ED-957E-B1CAF76F5D88}" destId="{52CD94A6-B871-4981-91D4-DFD0E2EF4736}" srcOrd="0" destOrd="0" presId="urn:microsoft.com/office/officeart/2005/8/layout/chevron1"/>
    <dgm:cxn modelId="{3939F670-9029-4470-B322-CC2A88D87F11}" type="presOf" srcId="{FEEB61D8-A6B4-4273-A2B2-879D0E86272E}" destId="{EFB015C8-0128-43F3-B856-19786E063627}" srcOrd="0" destOrd="2" presId="urn:microsoft.com/office/officeart/2005/8/layout/chevron1"/>
    <dgm:cxn modelId="{E8C89A57-8D2F-4EFD-A0AF-E94AF0C297C0}" type="presOf" srcId="{ED2A1ADF-D956-4C1A-84A7-7D7C39B7E662}" destId="{EFB015C8-0128-43F3-B856-19786E063627}" srcOrd="0" destOrd="1" presId="urn:microsoft.com/office/officeart/2005/8/layout/chevron1"/>
    <dgm:cxn modelId="{49F59B77-9F27-4192-9D0F-AA8085260C67}" srcId="{A440C4B1-F934-433B-B4D6-03A6C0813ECA}" destId="{913315DB-D4E0-42DF-ABB8-2338725CE6BB}" srcOrd="3" destOrd="0" parTransId="{31B9A5CE-198F-4D49-91A1-5BD9817881E7}" sibTransId="{F6B82A4F-DC47-42A1-BD27-126100EFB0AA}"/>
    <dgm:cxn modelId="{CFD77995-9FE8-4D5E-997F-46E21DCFC031}" type="presOf" srcId="{D73A6DB6-C208-4C92-B101-24ABC5B73D8B}" destId="{7643D324-3A3F-45F6-B67A-75F9C2BD7E0A}" srcOrd="0" destOrd="0" presId="urn:microsoft.com/office/officeart/2005/8/layout/chevron1"/>
    <dgm:cxn modelId="{46098599-C0A8-47B7-A661-0C1E2961D3B6}" srcId="{DA5C4934-14BC-46ED-957E-B1CAF76F5D88}" destId="{D0463FC3-F0EF-45B7-A014-09446CD071E6}" srcOrd="0" destOrd="0" parTransId="{1F62540D-3DFB-4453-88F0-A090C770CB8B}" sibTransId="{B0516BD9-DFE3-4C67-96D2-F8A6FBA7EF77}"/>
    <dgm:cxn modelId="{122FF19B-0E71-4043-908B-C5BBB3465149}" srcId="{2A67ED36-407F-4612-B19C-15DF18C5BE71}" destId="{393A4F51-7D00-4D01-B112-7AA55BDAD797}" srcOrd="0" destOrd="0" parTransId="{4E0EEF1B-2D41-4DF7-A3E5-8B5FC4B4D664}" sibTransId="{175C8E78-02A0-49BF-A899-E822F861AA4A}"/>
    <dgm:cxn modelId="{51F78C9C-690C-4100-9A13-59BAE5E451AA}" srcId="{A440C4B1-F934-433B-B4D6-03A6C0813ECA}" destId="{5B917B8C-3EF1-4AEF-8FAF-0F73BCF68BEA}" srcOrd="2" destOrd="0" parTransId="{9D4F7DDC-1DCC-4D37-B8B9-FA6852FF16EB}" sibTransId="{DC885D1E-C327-4A07-8A37-C8FCF73FACC3}"/>
    <dgm:cxn modelId="{5229A0A9-93E2-471C-AE7C-199AE34310D1}" srcId="{64954B4F-9CA5-40B0-9B47-408F5DD8FA12}" destId="{FEEB61D8-A6B4-4273-A2B2-879D0E86272E}" srcOrd="2" destOrd="0" parTransId="{186D20D7-0F92-4317-A995-54A1F8062C36}" sibTransId="{0565B5E7-F6C0-4479-956B-31119360CA06}"/>
    <dgm:cxn modelId="{C2AD38AB-1CD0-4C3B-848A-9C63E51557F6}" srcId="{8A9910B0-E054-45DE-9F79-958DECA7C8B1}" destId="{64954B4F-9CA5-40B0-9B47-408F5DD8FA12}" srcOrd="3" destOrd="0" parTransId="{03E63C19-8B63-4D5A-9A61-FA4041615419}" sibTransId="{07FA02D2-D877-4D50-832E-EE9CDEFC481F}"/>
    <dgm:cxn modelId="{DB91E7AF-0AD0-4700-8DDB-DCE4F08A75A2}" type="presOf" srcId="{12219016-E734-4A3E-9ABF-8EAAFC66B07A}" destId="{EFB015C8-0128-43F3-B856-19786E063627}" srcOrd="0" destOrd="3" presId="urn:microsoft.com/office/officeart/2005/8/layout/chevron1"/>
    <dgm:cxn modelId="{110490B4-7224-466A-8C65-4143821C1519}" type="presOf" srcId="{4EF629F9-01B6-4542-9BCC-64C9EDE988B1}" destId="{3AB9DD74-48F1-4C2E-98C5-988FE5B678C0}" srcOrd="0" destOrd="0" presId="urn:microsoft.com/office/officeart/2005/8/layout/chevron1"/>
    <dgm:cxn modelId="{89EDD9B4-FDED-40BC-A965-9CAE324A890B}" srcId="{4EF629F9-01B6-4542-9BCC-64C9EDE988B1}" destId="{D73A6DB6-C208-4C92-B101-24ABC5B73D8B}" srcOrd="0" destOrd="0" parTransId="{926886CF-BE44-4AFA-BA6B-AC76DB595223}" sibTransId="{D60E1D8E-7D7B-420E-83AC-A0780F95E530}"/>
    <dgm:cxn modelId="{BE16F1BB-B13D-4299-B1DA-65FC98CF8D44}" srcId="{8A9910B0-E054-45DE-9F79-958DECA7C8B1}" destId="{70040DB3-7933-41D1-892E-BEB388FD7B7D}" srcOrd="0" destOrd="0" parTransId="{B50B7189-BF3B-435D-94F0-7E4AAC4E5D9E}" sibTransId="{B63138BB-7C74-4B4D-8CE1-7EAE481A2EC1}"/>
    <dgm:cxn modelId="{C75154C0-CA64-4150-9C69-A9DBE83BDA1A}" srcId="{64954B4F-9CA5-40B0-9B47-408F5DD8FA12}" destId="{ED2A1ADF-D956-4C1A-84A7-7D7C39B7E662}" srcOrd="1" destOrd="0" parTransId="{FF424847-EFA8-457F-8BD2-359B5191895C}" sibTransId="{7A3177CA-DF74-47E5-8349-CC6BEECAAE43}"/>
    <dgm:cxn modelId="{0D51F6C8-5D15-4939-BB6E-3CA885D4DD2C}" type="presOf" srcId="{DB1646F0-4D01-4223-BEC4-9FB81C392464}" destId="{EFB015C8-0128-43F3-B856-19786E063627}" srcOrd="0" destOrd="0" presId="urn:microsoft.com/office/officeart/2005/8/layout/chevron1"/>
    <dgm:cxn modelId="{81210CC9-2491-451D-BCC4-5768128D3304}" srcId="{A35A7DDD-2EC8-4527-B59E-477B947EE7BA}" destId="{9D55D5F6-549B-4DCE-8D0E-EC04A16D852E}" srcOrd="1" destOrd="0" parTransId="{29330C08-1BB8-4CDE-9456-1E06CDF8264F}" sibTransId="{A6E15ED2-9EBE-40D9-BEBE-528C0DEADAE3}"/>
    <dgm:cxn modelId="{E764BECF-20B7-48DE-9D30-1ACDAF0BEE69}" type="presOf" srcId="{2A67ED36-407F-4612-B19C-15DF18C5BE71}" destId="{961F1B32-6D57-491E-B304-193F488DCA79}" srcOrd="0" destOrd="0" presId="urn:microsoft.com/office/officeart/2005/8/layout/chevron1"/>
    <dgm:cxn modelId="{433E1CDB-2E4A-487B-BFA5-9D3D3A3A05D2}" type="presOf" srcId="{9D55D5F6-549B-4DCE-8D0E-EC04A16D852E}" destId="{0309DD44-FFB6-4915-8144-86F568682C58}" srcOrd="0" destOrd="1" presId="urn:microsoft.com/office/officeart/2005/8/layout/chevron1"/>
    <dgm:cxn modelId="{C130F0E6-96E6-424E-901A-812F503E9C49}" type="presOf" srcId="{D0463FC3-F0EF-45B7-A014-09446CD071E6}" destId="{576CA5C1-80DD-44B9-8040-FBF4B392AF91}" srcOrd="0" destOrd="0" presId="urn:microsoft.com/office/officeart/2005/8/layout/chevron1"/>
    <dgm:cxn modelId="{832918E9-1D2B-4A99-B278-0FD5D8521C8D}" srcId="{A35A7DDD-2EC8-4527-B59E-477B947EE7BA}" destId="{BC7FED34-F1EF-466C-AD65-0279C8F9FAD8}" srcOrd="0" destOrd="0" parTransId="{434549AB-865D-444D-98A4-2AC071979EC0}" sibTransId="{F7E34AE5-B1E1-4513-9115-E194A74BC98A}"/>
    <dgm:cxn modelId="{05875EEA-6A4B-4D40-821E-A199790AEFDC}" srcId="{8A9910B0-E054-45DE-9F79-958DECA7C8B1}" destId="{A35A7DDD-2EC8-4527-B59E-477B947EE7BA}" srcOrd="2" destOrd="0" parTransId="{A25DEFE6-ECE4-4E8E-921E-355ABA17C946}" sibTransId="{E6E379F0-E157-48B0-965A-53411804CE3E}"/>
    <dgm:cxn modelId="{1D7424EF-3A7F-4B14-AE58-89599508A6D7}" type="presOf" srcId="{8A9910B0-E054-45DE-9F79-958DECA7C8B1}" destId="{9696510F-F7F1-47A6-BB4F-F71D9368EDF6}" srcOrd="0" destOrd="0" presId="urn:microsoft.com/office/officeart/2005/8/layout/chevron1"/>
    <dgm:cxn modelId="{431472F1-9DA2-44F2-96B4-59A0A1DA98D5}" type="presOf" srcId="{70040DB3-7933-41D1-892E-BEB388FD7B7D}" destId="{058601F2-DF98-48EF-A524-28B8CFCB3B0E}" srcOrd="0" destOrd="0" presId="urn:microsoft.com/office/officeart/2005/8/layout/chevron1"/>
    <dgm:cxn modelId="{6CEF55F9-EB19-4D3D-B693-6C3BDBE5DC97}" type="presOf" srcId="{87060013-724E-4AC6-9100-2FEE613F518A}" destId="{0309DD44-FFB6-4915-8144-86F568682C58}" srcOrd="0" destOrd="2" presId="urn:microsoft.com/office/officeart/2005/8/layout/chevron1"/>
    <dgm:cxn modelId="{CD022012-E127-4955-83C9-2F8CFDD751DE}" type="presParOf" srcId="{9696510F-F7F1-47A6-BB4F-F71D9368EDF6}" destId="{04C90EAF-6FF3-4743-8AD2-16BE5604AB19}" srcOrd="0" destOrd="0" presId="urn:microsoft.com/office/officeart/2005/8/layout/chevron1"/>
    <dgm:cxn modelId="{84AE86DF-B26B-4A55-BCF1-09F62BEDF88E}" type="presParOf" srcId="{04C90EAF-6FF3-4743-8AD2-16BE5604AB19}" destId="{058601F2-DF98-48EF-A524-28B8CFCB3B0E}" srcOrd="0" destOrd="0" presId="urn:microsoft.com/office/officeart/2005/8/layout/chevron1"/>
    <dgm:cxn modelId="{D831AAEC-32F6-40E8-A0C5-C468C27CE36D}" type="presParOf" srcId="{04C90EAF-6FF3-4743-8AD2-16BE5604AB19}" destId="{D4657CE2-D8D2-4733-AC7E-0F04A7B024FB}" srcOrd="1" destOrd="0" presId="urn:microsoft.com/office/officeart/2005/8/layout/chevron1"/>
    <dgm:cxn modelId="{38490FAB-3633-47C9-B965-64476505FC4E}" type="presParOf" srcId="{9696510F-F7F1-47A6-BB4F-F71D9368EDF6}" destId="{332C3D1F-86AE-4EA0-9739-A356EB51544E}" srcOrd="1" destOrd="0" presId="urn:microsoft.com/office/officeart/2005/8/layout/chevron1"/>
    <dgm:cxn modelId="{B0D885E5-3A4E-4C99-8969-8F4B25A50AF9}" type="presParOf" srcId="{9696510F-F7F1-47A6-BB4F-F71D9368EDF6}" destId="{629BEFDF-4C7C-4EAD-9ACB-3221FA5B50E9}" srcOrd="2" destOrd="0" presId="urn:microsoft.com/office/officeart/2005/8/layout/chevron1"/>
    <dgm:cxn modelId="{214CE110-35A0-4CEA-A708-A2E886915F41}" type="presParOf" srcId="{629BEFDF-4C7C-4EAD-9ACB-3221FA5B50E9}" destId="{52CD94A6-B871-4981-91D4-DFD0E2EF4736}" srcOrd="0" destOrd="0" presId="urn:microsoft.com/office/officeart/2005/8/layout/chevron1"/>
    <dgm:cxn modelId="{1698F986-F9CE-401F-86B8-3FEBB20C1334}" type="presParOf" srcId="{629BEFDF-4C7C-4EAD-9ACB-3221FA5B50E9}" destId="{576CA5C1-80DD-44B9-8040-FBF4B392AF91}" srcOrd="1" destOrd="0" presId="urn:microsoft.com/office/officeart/2005/8/layout/chevron1"/>
    <dgm:cxn modelId="{33AB9242-39FA-4A3E-AA6E-3D0967BBF4CA}" type="presParOf" srcId="{9696510F-F7F1-47A6-BB4F-F71D9368EDF6}" destId="{22FF313A-000F-4ED8-BEE1-87D474EF73FF}" srcOrd="3" destOrd="0" presId="urn:microsoft.com/office/officeart/2005/8/layout/chevron1"/>
    <dgm:cxn modelId="{066C1DCC-A657-42BF-A847-792B04DE8BCD}" type="presParOf" srcId="{9696510F-F7F1-47A6-BB4F-F71D9368EDF6}" destId="{0B110150-1EA2-44E6-9B46-7C2FD304D1EC}" srcOrd="4" destOrd="0" presId="urn:microsoft.com/office/officeart/2005/8/layout/chevron1"/>
    <dgm:cxn modelId="{00C54202-8688-4138-910D-8D6E013EC02E}" type="presParOf" srcId="{0B110150-1EA2-44E6-9B46-7C2FD304D1EC}" destId="{BE86BDD4-E70D-46AC-B376-FD4C49C5E006}" srcOrd="0" destOrd="0" presId="urn:microsoft.com/office/officeart/2005/8/layout/chevron1"/>
    <dgm:cxn modelId="{A62417EE-FA67-4AD8-B824-4008D9D127A7}" type="presParOf" srcId="{0B110150-1EA2-44E6-9B46-7C2FD304D1EC}" destId="{0309DD44-FFB6-4915-8144-86F568682C58}" srcOrd="1" destOrd="0" presId="urn:microsoft.com/office/officeart/2005/8/layout/chevron1"/>
    <dgm:cxn modelId="{1DD471C5-4F13-4745-A101-236B1DE6D4DA}" type="presParOf" srcId="{9696510F-F7F1-47A6-BB4F-F71D9368EDF6}" destId="{70F57175-A8AB-4636-A313-B05498A032B9}" srcOrd="5" destOrd="0" presId="urn:microsoft.com/office/officeart/2005/8/layout/chevron1"/>
    <dgm:cxn modelId="{57B593A7-46A4-4AB0-806C-32143F29691D}" type="presParOf" srcId="{9696510F-F7F1-47A6-BB4F-F71D9368EDF6}" destId="{027918A8-8A24-4303-AFFB-BAFB04B5C406}" srcOrd="6" destOrd="0" presId="urn:microsoft.com/office/officeart/2005/8/layout/chevron1"/>
    <dgm:cxn modelId="{43A14EF0-5C58-4981-BD25-57BFE01E303F}" type="presParOf" srcId="{027918A8-8A24-4303-AFFB-BAFB04B5C406}" destId="{5B1F67F2-BDCE-48EF-8289-487FB78F94D6}" srcOrd="0" destOrd="0" presId="urn:microsoft.com/office/officeart/2005/8/layout/chevron1"/>
    <dgm:cxn modelId="{561D81BF-4314-47B8-BD14-D5C71E49F48D}" type="presParOf" srcId="{027918A8-8A24-4303-AFFB-BAFB04B5C406}" destId="{EFB015C8-0128-43F3-B856-19786E063627}" srcOrd="1" destOrd="0" presId="urn:microsoft.com/office/officeart/2005/8/layout/chevron1"/>
    <dgm:cxn modelId="{80CC5348-B10A-4F04-92D7-EF44ABF8BA52}" type="presParOf" srcId="{9696510F-F7F1-47A6-BB4F-F71D9368EDF6}" destId="{A8E0A81E-237A-448D-A3FD-BB301E6F51DD}" srcOrd="7" destOrd="0" presId="urn:microsoft.com/office/officeart/2005/8/layout/chevron1"/>
    <dgm:cxn modelId="{6D764ABE-31CF-4C52-9490-EE6A5D69E206}" type="presParOf" srcId="{9696510F-F7F1-47A6-BB4F-F71D9368EDF6}" destId="{3F3F8830-D463-45D3-B129-BE7EB4FD7B66}" srcOrd="8" destOrd="0" presId="urn:microsoft.com/office/officeart/2005/8/layout/chevron1"/>
    <dgm:cxn modelId="{CA688053-4CC3-4BA7-A366-AB5D1F13333D}" type="presParOf" srcId="{3F3F8830-D463-45D3-B129-BE7EB4FD7B66}" destId="{961F1B32-6D57-491E-B304-193F488DCA79}" srcOrd="0" destOrd="0" presId="urn:microsoft.com/office/officeart/2005/8/layout/chevron1"/>
    <dgm:cxn modelId="{196239B3-1EBD-4202-9F9D-8E1D4190681F}" type="presParOf" srcId="{3F3F8830-D463-45D3-B129-BE7EB4FD7B66}" destId="{9D85A9A0-F3C5-4AFB-969B-68A08BC4F743}" srcOrd="1" destOrd="0" presId="urn:microsoft.com/office/officeart/2005/8/layout/chevron1"/>
    <dgm:cxn modelId="{781926FE-4D05-499E-9D6A-F018752F711F}" type="presParOf" srcId="{9696510F-F7F1-47A6-BB4F-F71D9368EDF6}" destId="{BC48B230-7D97-4BD5-9407-3C9FB8575E49}" srcOrd="9" destOrd="0" presId="urn:microsoft.com/office/officeart/2005/8/layout/chevron1"/>
    <dgm:cxn modelId="{268C34D6-AB90-43CF-A9CA-EFB2F1F3B764}" type="presParOf" srcId="{9696510F-F7F1-47A6-BB4F-F71D9368EDF6}" destId="{B8BD4A9C-FF16-43DB-B576-C359ADEC292F}" srcOrd="10" destOrd="0" presId="urn:microsoft.com/office/officeart/2005/8/layout/chevron1"/>
    <dgm:cxn modelId="{4257A9E6-4A3F-4DC0-9CC0-509F057DFE06}" type="presParOf" srcId="{B8BD4A9C-FF16-43DB-B576-C359ADEC292F}" destId="{3AB9DD74-48F1-4C2E-98C5-988FE5B678C0}" srcOrd="0" destOrd="0" presId="urn:microsoft.com/office/officeart/2005/8/layout/chevron1"/>
    <dgm:cxn modelId="{68CED279-860C-4EA2-B167-ED85363E01BA}" type="presParOf" srcId="{B8BD4A9C-FF16-43DB-B576-C359ADEC292F}" destId="{7643D324-3A3F-45F6-B67A-75F9C2BD7E0A}"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D088C-2298-4EA1-AB3A-A4C520E90CBD}">
      <dsp:nvSpPr>
        <dsp:cNvPr id="0" name=""/>
        <dsp:cNvSpPr/>
      </dsp:nvSpPr>
      <dsp:spPr>
        <a:xfrm>
          <a:off x="3263"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0" kern="1200" dirty="0">
              <a:latin typeface="+mj-lt"/>
            </a:rPr>
            <a:t>No later than December 1st </a:t>
          </a:r>
        </a:p>
      </dsp:txBody>
      <dsp:txXfrm>
        <a:off x="386071" y="665502"/>
        <a:ext cx="1508999" cy="765615"/>
      </dsp:txXfrm>
    </dsp:sp>
    <dsp:sp modelId="{7A0FDD54-ED8D-43AA-804C-045C1AEF96A4}">
      <dsp:nvSpPr>
        <dsp:cNvPr id="0" name=""/>
        <dsp:cNvSpPr/>
      </dsp:nvSpPr>
      <dsp:spPr>
        <a:xfrm>
          <a:off x="3263"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2</a:t>
          </a:r>
          <a:r>
            <a:rPr lang="en-US" sz="1400" kern="1200" baseline="30000" dirty="0"/>
            <a:t>nd</a:t>
          </a:r>
          <a:r>
            <a:rPr lang="en-US" sz="1400" kern="1200" dirty="0"/>
            <a:t> year candidate submits dossier to Dean’s Office Administrative Assistant for preliminary review</a:t>
          </a:r>
        </a:p>
      </dsp:txBody>
      <dsp:txXfrm>
        <a:off x="3263" y="1526820"/>
        <a:ext cx="1819691" cy="1420453"/>
      </dsp:txXfrm>
    </dsp:sp>
    <dsp:sp modelId="{A54688D1-6233-404B-9F99-F2593D93A678}">
      <dsp:nvSpPr>
        <dsp:cNvPr id="0" name=""/>
        <dsp:cNvSpPr/>
      </dsp:nvSpPr>
      <dsp:spPr>
        <a:xfrm>
          <a:off x="2061877"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No later than January 15</a:t>
          </a:r>
          <a:r>
            <a:rPr lang="en-US" sz="1400" kern="1200" baseline="30000" dirty="0">
              <a:latin typeface="+mj-lt"/>
            </a:rPr>
            <a:t>th</a:t>
          </a:r>
          <a:endParaRPr lang="en-US" sz="1400" kern="1200" dirty="0">
            <a:latin typeface="+mj-lt"/>
          </a:endParaRPr>
        </a:p>
      </dsp:txBody>
      <dsp:txXfrm>
        <a:off x="2444685" y="665502"/>
        <a:ext cx="1508999" cy="765615"/>
      </dsp:txXfrm>
    </dsp:sp>
    <dsp:sp modelId="{74CCC0CD-7E89-4DA1-98F3-1D6E0CE81A56}">
      <dsp:nvSpPr>
        <dsp:cNvPr id="0" name=""/>
        <dsp:cNvSpPr/>
      </dsp:nvSpPr>
      <dsp:spPr>
        <a:xfrm>
          <a:off x="2061877"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100000"/>
            </a:lnSpc>
            <a:spcBef>
              <a:spcPct val="0"/>
            </a:spcBef>
            <a:spcAft>
              <a:spcPct val="15000"/>
            </a:spcAft>
            <a:buChar char="•"/>
          </a:pPr>
          <a:r>
            <a:rPr lang="en-US" sz="1400" kern="1200" dirty="0"/>
            <a:t>2</a:t>
          </a:r>
          <a:r>
            <a:rPr lang="en-US" sz="1400" kern="1200" baseline="30000" dirty="0"/>
            <a:t>nd</a:t>
          </a:r>
          <a:r>
            <a:rPr lang="en-US" sz="1400" kern="1200" dirty="0"/>
            <a:t> year candidate submits dossier to Dean’s Office Administrative Assistant for final review + inclusion of Fall SEEQ data</a:t>
          </a:r>
        </a:p>
      </dsp:txBody>
      <dsp:txXfrm>
        <a:off x="2061877" y="1526820"/>
        <a:ext cx="1819691" cy="1420453"/>
      </dsp:txXfrm>
    </dsp:sp>
    <dsp:sp modelId="{CE6DC81D-E09F-420D-9178-60B00F73E046}">
      <dsp:nvSpPr>
        <dsp:cNvPr id="0" name=""/>
        <dsp:cNvSpPr/>
      </dsp:nvSpPr>
      <dsp:spPr>
        <a:xfrm>
          <a:off x="4120492"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February 1</a:t>
          </a:r>
          <a:r>
            <a:rPr lang="en-US" sz="1400" kern="1200" baseline="30000" dirty="0">
              <a:latin typeface="+mj-lt"/>
            </a:rPr>
            <a:t>st</a:t>
          </a:r>
          <a:endParaRPr lang="en-US" sz="1400" kern="1200" dirty="0">
            <a:latin typeface="+mj-lt"/>
          </a:endParaRPr>
        </a:p>
      </dsp:txBody>
      <dsp:txXfrm>
        <a:off x="4503300" y="665502"/>
        <a:ext cx="1508999" cy="765615"/>
      </dsp:txXfrm>
    </dsp:sp>
    <dsp:sp modelId="{F3B49EF0-603F-473C-A599-BFF22C8C894E}">
      <dsp:nvSpPr>
        <dsp:cNvPr id="0" name=""/>
        <dsp:cNvSpPr/>
      </dsp:nvSpPr>
      <dsp:spPr>
        <a:xfrm>
          <a:off x="4120492"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All factual changes or new information must be submitted by this date.</a:t>
          </a:r>
        </a:p>
      </dsp:txBody>
      <dsp:txXfrm>
        <a:off x="4120492" y="1526820"/>
        <a:ext cx="1819691" cy="1420453"/>
      </dsp:txXfrm>
    </dsp:sp>
    <dsp:sp modelId="{BF24CC61-EA1E-439B-8211-7D66ACD86048}">
      <dsp:nvSpPr>
        <dsp:cNvPr id="0" name=""/>
        <dsp:cNvSpPr/>
      </dsp:nvSpPr>
      <dsp:spPr>
        <a:xfrm>
          <a:off x="6179106"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Franklin Gothic Medium" panose="020B0603020102020204"/>
            </a:rPr>
            <a:t>April </a:t>
          </a:r>
          <a:r>
            <a:rPr lang="en-US" sz="1400" kern="1200" baseline="30000" dirty="0">
              <a:latin typeface="Franklin Gothic Medium" panose="020B0603020102020204"/>
            </a:rPr>
            <a:t>1st</a:t>
          </a:r>
          <a:r>
            <a:rPr lang="en-US" sz="1400" kern="1200" dirty="0">
              <a:latin typeface="Franklin Gothic Medium" panose="020B0603020102020204"/>
            </a:rPr>
            <a:t> </a:t>
          </a:r>
          <a:endParaRPr lang="en-US" sz="1400" kern="1200" dirty="0"/>
        </a:p>
      </dsp:txBody>
      <dsp:txXfrm>
        <a:off x="6561914" y="665502"/>
        <a:ext cx="1508999" cy="765615"/>
      </dsp:txXfrm>
    </dsp:sp>
    <dsp:sp modelId="{5DDC517C-495E-41E1-BDAA-3D97E893D429}">
      <dsp:nvSpPr>
        <dsp:cNvPr id="0" name=""/>
        <dsp:cNvSpPr/>
      </dsp:nvSpPr>
      <dsp:spPr>
        <a:xfrm>
          <a:off x="6179106"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P&amp;T Review completed by Departmental committee and Department Head and forwarded to IST Dean</a:t>
          </a:r>
        </a:p>
      </dsp:txBody>
      <dsp:txXfrm>
        <a:off x="6179106" y="1526820"/>
        <a:ext cx="1819691" cy="1420453"/>
      </dsp:txXfrm>
    </dsp:sp>
    <dsp:sp modelId="{79874366-DD93-4579-B819-7C58BFF4B9C4}">
      <dsp:nvSpPr>
        <dsp:cNvPr id="0" name=""/>
        <dsp:cNvSpPr/>
      </dsp:nvSpPr>
      <dsp:spPr>
        <a:xfrm>
          <a:off x="8237721" y="665502"/>
          <a:ext cx="2274614" cy="7656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No later than May </a:t>
          </a:r>
          <a:r>
            <a:rPr lang="en-US" sz="1400" kern="1200" baseline="0" dirty="0">
              <a:latin typeface="+mj-lt"/>
            </a:rPr>
            <a:t>8th or Friday before commencement </a:t>
          </a:r>
          <a:endParaRPr lang="en-US" sz="1400" kern="1200" baseline="30000" dirty="0">
            <a:latin typeface="+mj-lt"/>
          </a:endParaRPr>
        </a:p>
      </dsp:txBody>
      <dsp:txXfrm>
        <a:off x="8620529" y="665502"/>
        <a:ext cx="1508999" cy="765615"/>
      </dsp:txXfrm>
    </dsp:sp>
    <dsp:sp modelId="{03E8E59B-7F52-4E32-8864-8A72E3EB414B}">
      <dsp:nvSpPr>
        <dsp:cNvPr id="0" name=""/>
        <dsp:cNvSpPr/>
      </dsp:nvSpPr>
      <dsp:spPr>
        <a:xfrm>
          <a:off x="8237721" y="1526820"/>
          <a:ext cx="1819691" cy="1420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100000"/>
            </a:lnSpc>
            <a:spcBef>
              <a:spcPct val="0"/>
            </a:spcBef>
            <a:spcAft>
              <a:spcPct val="15000"/>
            </a:spcAft>
            <a:buChar char="•"/>
          </a:pPr>
          <a:r>
            <a:rPr lang="en-US" sz="1400" b="0" kern="1200" dirty="0">
              <a:latin typeface="+mn-lt"/>
            </a:rPr>
            <a:t>Candidates notified of results of review</a:t>
          </a:r>
        </a:p>
      </dsp:txBody>
      <dsp:txXfrm>
        <a:off x="8237721" y="1526820"/>
        <a:ext cx="1819691" cy="1420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601F2-DF98-48EF-A524-28B8CFCB3B0E}">
      <dsp:nvSpPr>
        <dsp:cNvPr id="0" name=""/>
        <dsp:cNvSpPr/>
      </dsp:nvSpPr>
      <dsp:spPr>
        <a:xfrm>
          <a:off x="570" y="1268117"/>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mj-lt"/>
            </a:rPr>
            <a:t>No later than September 8</a:t>
          </a:r>
          <a:r>
            <a:rPr lang="en-US" sz="1800" kern="1200" baseline="30000" dirty="0">
              <a:latin typeface="+mj-lt"/>
            </a:rPr>
            <a:t>th</a:t>
          </a:r>
          <a:r>
            <a:rPr lang="en-US" sz="1800" kern="1200" dirty="0">
              <a:latin typeface="+mj-lt"/>
            </a:rPr>
            <a:t> </a:t>
          </a:r>
        </a:p>
      </dsp:txBody>
      <dsp:txXfrm>
        <a:off x="550401" y="1268117"/>
        <a:ext cx="1649492" cy="1099661"/>
      </dsp:txXfrm>
    </dsp:sp>
    <dsp:sp modelId="{D4657CE2-D8D2-4733-AC7E-0F04A7B024FB}">
      <dsp:nvSpPr>
        <dsp:cNvPr id="0" name=""/>
        <dsp:cNvSpPr/>
      </dsp:nvSpPr>
      <dsp:spPr>
        <a:xfrm>
          <a:off x="570" y="2505236"/>
          <a:ext cx="2199322"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Candidate submits dossier to Dean’s Office Administrative Assistant</a:t>
          </a:r>
        </a:p>
        <a:p>
          <a:pPr marL="114300" lvl="1" indent="-114300" algn="l" defTabSz="622300">
            <a:lnSpc>
              <a:spcPct val="100000"/>
            </a:lnSpc>
            <a:spcBef>
              <a:spcPct val="0"/>
            </a:spcBef>
            <a:spcAft>
              <a:spcPct val="15000"/>
            </a:spcAft>
            <a:buChar char="•"/>
          </a:pPr>
          <a:r>
            <a:rPr lang="en-US" sz="1400" kern="1200" dirty="0"/>
            <a:t> Departmental committee reviews dossiers in October and finalizes review by November 22</a:t>
          </a:r>
          <a:r>
            <a:rPr lang="en-US" sz="1400" kern="1200" baseline="30000" dirty="0"/>
            <a:t>nd</a:t>
          </a:r>
          <a:r>
            <a:rPr lang="en-US" sz="1400" kern="1200" dirty="0"/>
            <a:t>, moves to Department Head</a:t>
          </a:r>
        </a:p>
      </dsp:txBody>
      <dsp:txXfrm>
        <a:off x="570" y="2505236"/>
        <a:ext cx="2199322" cy="1645312"/>
      </dsp:txXfrm>
    </dsp:sp>
    <dsp:sp modelId="{5B1F67F2-BDCE-48EF-8289-487FB78F94D6}">
      <dsp:nvSpPr>
        <dsp:cNvPr id="0" name=""/>
        <dsp:cNvSpPr/>
      </dsp:nvSpPr>
      <dsp:spPr>
        <a:xfrm>
          <a:off x="2533723" y="1268117"/>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February 1</a:t>
          </a:r>
          <a:r>
            <a:rPr lang="en-US" sz="1800" kern="1200" baseline="30000" dirty="0">
              <a:latin typeface="+mj-lt"/>
            </a:rPr>
            <a:t>st</a:t>
          </a:r>
          <a:r>
            <a:rPr lang="en-US" sz="1800" kern="1200" dirty="0">
              <a:latin typeface="+mj-lt"/>
            </a:rPr>
            <a:t> </a:t>
          </a:r>
        </a:p>
      </dsp:txBody>
      <dsp:txXfrm>
        <a:off x="3083554" y="1268117"/>
        <a:ext cx="1649492" cy="1099661"/>
      </dsp:txXfrm>
    </dsp:sp>
    <dsp:sp modelId="{EFB015C8-0128-43F3-B856-19786E063627}">
      <dsp:nvSpPr>
        <dsp:cNvPr id="0" name=""/>
        <dsp:cNvSpPr/>
      </dsp:nvSpPr>
      <dsp:spPr>
        <a:xfrm>
          <a:off x="2533723" y="2505236"/>
          <a:ext cx="2199322"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solidFill>
                <a:schemeClr val="tx1"/>
              </a:solidFill>
            </a:rPr>
            <a:t>All factual changes or new information must be submitted by this date</a:t>
          </a:r>
        </a:p>
        <a:p>
          <a:pPr marL="114300" lvl="1" indent="-114300" algn="l" defTabSz="622300">
            <a:lnSpc>
              <a:spcPct val="100000"/>
            </a:lnSpc>
            <a:spcBef>
              <a:spcPct val="0"/>
            </a:spcBef>
            <a:spcAft>
              <a:spcPct val="15000"/>
            </a:spcAft>
            <a:buChar char="•"/>
          </a:pPr>
          <a:r>
            <a:rPr lang="en-US" sz="1400" kern="1200" dirty="0"/>
            <a:t>P&amp;T review completed and forwarded to IST Dean by February 14th</a:t>
          </a:r>
        </a:p>
      </dsp:txBody>
      <dsp:txXfrm>
        <a:off x="2533723" y="2505236"/>
        <a:ext cx="2199322" cy="1645312"/>
      </dsp:txXfrm>
    </dsp:sp>
    <dsp:sp modelId="{CD772790-B750-43B3-9F40-949074D60939}">
      <dsp:nvSpPr>
        <dsp:cNvPr id="0" name=""/>
        <dsp:cNvSpPr/>
      </dsp:nvSpPr>
      <dsp:spPr>
        <a:xfrm>
          <a:off x="5066876" y="1268117"/>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mj-lt"/>
            </a:rPr>
            <a:t>April 1st</a:t>
          </a:r>
        </a:p>
      </dsp:txBody>
      <dsp:txXfrm>
        <a:off x="5616707" y="1268117"/>
        <a:ext cx="1649492" cy="1099661"/>
      </dsp:txXfrm>
    </dsp:sp>
    <dsp:sp modelId="{613B82C2-C62C-4ABD-8FA8-4F41BD49D4C8}">
      <dsp:nvSpPr>
        <dsp:cNvPr id="0" name=""/>
        <dsp:cNvSpPr/>
      </dsp:nvSpPr>
      <dsp:spPr>
        <a:xfrm>
          <a:off x="5066876" y="2505236"/>
          <a:ext cx="2199322"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a:t>P</a:t>
          </a:r>
          <a:r>
            <a:rPr lang="en-US" sz="1400" kern="1200" dirty="0"/>
            <a:t>&amp;T Review completed and forwarded to IST Dean</a:t>
          </a:r>
        </a:p>
      </dsp:txBody>
      <dsp:txXfrm>
        <a:off x="5066876" y="2505236"/>
        <a:ext cx="2199322" cy="1645312"/>
      </dsp:txXfrm>
    </dsp:sp>
    <dsp:sp modelId="{3AB9DD74-48F1-4C2E-98C5-988FE5B678C0}">
      <dsp:nvSpPr>
        <dsp:cNvPr id="0" name=""/>
        <dsp:cNvSpPr/>
      </dsp:nvSpPr>
      <dsp:spPr>
        <a:xfrm>
          <a:off x="7600030" y="1268117"/>
          <a:ext cx="2749153" cy="10996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j-lt"/>
            </a:rPr>
            <a:t>No later than May 8</a:t>
          </a:r>
          <a:r>
            <a:rPr lang="en-US" sz="1600" kern="1200" baseline="0" dirty="0">
              <a:latin typeface="+mj-lt"/>
            </a:rPr>
            <a:t>th</a:t>
          </a:r>
          <a:r>
            <a:rPr lang="en-US" sz="1600" kern="1200" dirty="0">
              <a:latin typeface="+mj-lt"/>
            </a:rPr>
            <a:t> or Friday before commencement</a:t>
          </a:r>
        </a:p>
      </dsp:txBody>
      <dsp:txXfrm>
        <a:off x="8149861" y="1268117"/>
        <a:ext cx="1649492" cy="1099661"/>
      </dsp:txXfrm>
    </dsp:sp>
    <dsp:sp modelId="{7643D324-3A3F-45F6-B67A-75F9C2BD7E0A}">
      <dsp:nvSpPr>
        <dsp:cNvPr id="0" name=""/>
        <dsp:cNvSpPr/>
      </dsp:nvSpPr>
      <dsp:spPr>
        <a:xfrm>
          <a:off x="7600030" y="2505236"/>
          <a:ext cx="2199322" cy="164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a:t>Candidates notified of results of review</a:t>
          </a:r>
        </a:p>
      </dsp:txBody>
      <dsp:txXfrm>
        <a:off x="7600030" y="2505236"/>
        <a:ext cx="2199322" cy="1645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601F2-DF98-48EF-A524-28B8CFCB3B0E}">
      <dsp:nvSpPr>
        <dsp:cNvPr id="0" name=""/>
        <dsp:cNvSpPr/>
      </dsp:nvSpPr>
      <dsp:spPr>
        <a:xfrm>
          <a:off x="1184"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j-lt"/>
            </a:rPr>
            <a:t>March 1st (2026)</a:t>
          </a:r>
        </a:p>
      </dsp:txBody>
      <dsp:txXfrm>
        <a:off x="370096" y="566307"/>
        <a:ext cx="1106736" cy="737824"/>
      </dsp:txXfrm>
    </dsp:sp>
    <dsp:sp modelId="{D4657CE2-D8D2-4733-AC7E-0F04A7B024FB}">
      <dsp:nvSpPr>
        <dsp:cNvPr id="0" name=""/>
        <dsp:cNvSpPr/>
      </dsp:nvSpPr>
      <dsp:spPr>
        <a:xfrm>
          <a:off x="1184"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100000"/>
            </a:lnSpc>
            <a:spcBef>
              <a:spcPct val="0"/>
            </a:spcBef>
            <a:spcAft>
              <a:spcPct val="15000"/>
            </a:spcAft>
            <a:buChar char="•"/>
          </a:pPr>
          <a:r>
            <a:rPr lang="en-US" sz="1200" kern="1200" dirty="0"/>
            <a:t>Candidate submits to the Dean’s Administrative Assistant required materials below. This is done in preparation for sending information to external evaluators. </a:t>
          </a:r>
        </a:p>
        <a:p>
          <a:pPr marL="228600" lvl="2" indent="-114300" algn="l" defTabSz="533400">
            <a:lnSpc>
              <a:spcPct val="100000"/>
            </a:lnSpc>
            <a:spcBef>
              <a:spcPct val="0"/>
            </a:spcBef>
            <a:spcAft>
              <a:spcPct val="15000"/>
            </a:spcAft>
            <a:buChar char="•"/>
          </a:pPr>
          <a:r>
            <a:rPr lang="en-US" sz="1200" kern="1200" dirty="0"/>
            <a:t>Academic CV</a:t>
          </a:r>
        </a:p>
        <a:p>
          <a:pPr marL="228600" lvl="2" indent="-114300" algn="l" defTabSz="533400">
            <a:lnSpc>
              <a:spcPct val="100000"/>
            </a:lnSpc>
            <a:spcBef>
              <a:spcPct val="0"/>
            </a:spcBef>
            <a:spcAft>
              <a:spcPct val="15000"/>
            </a:spcAft>
            <a:buChar char="•"/>
          </a:pPr>
          <a:r>
            <a:rPr lang="en-US" sz="1200" kern="1200" dirty="0"/>
            <a:t>Narrative Statement</a:t>
          </a:r>
        </a:p>
        <a:p>
          <a:pPr marL="228600" lvl="2" indent="-114300" algn="l" defTabSz="533400">
            <a:lnSpc>
              <a:spcPct val="100000"/>
            </a:lnSpc>
            <a:spcBef>
              <a:spcPct val="0"/>
            </a:spcBef>
            <a:spcAft>
              <a:spcPct val="15000"/>
            </a:spcAft>
            <a:buChar char="•"/>
          </a:pPr>
          <a:r>
            <a:rPr lang="en-US" sz="1200" kern="1200" dirty="0"/>
            <a:t>5 best (representative) papers</a:t>
          </a:r>
        </a:p>
        <a:p>
          <a:pPr marL="228600" lvl="2" indent="-114300" algn="l" defTabSz="533400">
            <a:lnSpc>
              <a:spcPct val="100000"/>
            </a:lnSpc>
            <a:spcBef>
              <a:spcPct val="0"/>
            </a:spcBef>
            <a:spcAft>
              <a:spcPct val="15000"/>
            </a:spcAft>
            <a:buChar char="•"/>
          </a:pPr>
          <a:r>
            <a:rPr lang="en-US" sz="1200" kern="1200" dirty="0"/>
            <a:t>Names of 5-6 potential external evaluators</a:t>
          </a:r>
        </a:p>
      </dsp:txBody>
      <dsp:txXfrm>
        <a:off x="1184" y="1396359"/>
        <a:ext cx="1475648" cy="3456000"/>
      </dsp:txXfrm>
    </dsp:sp>
    <dsp:sp modelId="{52CD94A6-B871-4981-91D4-DFD0E2EF4736}">
      <dsp:nvSpPr>
        <dsp:cNvPr id="0" name=""/>
        <dsp:cNvSpPr/>
      </dsp:nvSpPr>
      <dsp:spPr>
        <a:xfrm>
          <a:off x="1629745"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Franklin Gothic Medium" panose="020B0603020102020204"/>
            </a:rPr>
            <a:t>April 15th (2026)</a:t>
          </a:r>
        </a:p>
      </dsp:txBody>
      <dsp:txXfrm>
        <a:off x="1998657" y="566307"/>
        <a:ext cx="1106736" cy="737824"/>
      </dsp:txXfrm>
    </dsp:sp>
    <dsp:sp modelId="{576CA5C1-80DD-44B9-8040-FBF4B392AF91}">
      <dsp:nvSpPr>
        <dsp:cNvPr id="0" name=""/>
        <dsp:cNvSpPr/>
      </dsp:nvSpPr>
      <dsp:spPr>
        <a:xfrm>
          <a:off x="1629745"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mn-lt"/>
            </a:rPr>
            <a:t>Candidate can submit revised materials (to be forwarded to external reviewers.)</a:t>
          </a:r>
        </a:p>
      </dsp:txBody>
      <dsp:txXfrm>
        <a:off x="1629745" y="1396359"/>
        <a:ext cx="1475648" cy="3456000"/>
      </dsp:txXfrm>
    </dsp:sp>
    <dsp:sp modelId="{BE86BDD4-E70D-46AC-B376-FD4C49C5E006}">
      <dsp:nvSpPr>
        <dsp:cNvPr id="0" name=""/>
        <dsp:cNvSpPr/>
      </dsp:nvSpPr>
      <dsp:spPr>
        <a:xfrm>
          <a:off x="3247385" y="554435"/>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Franklin Gothic Medium" panose="020B0603020102020204"/>
              <a:ea typeface="+mn-ea"/>
              <a:cs typeface="+mn-cs"/>
            </a:rPr>
            <a:t>July 1st (2026)</a:t>
          </a:r>
        </a:p>
      </dsp:txBody>
      <dsp:txXfrm>
        <a:off x="3616297" y="554435"/>
        <a:ext cx="1106736" cy="737824"/>
      </dsp:txXfrm>
    </dsp:sp>
    <dsp:sp modelId="{0309DD44-FFB6-4915-8144-86F568682C58}">
      <dsp:nvSpPr>
        <dsp:cNvPr id="0" name=""/>
        <dsp:cNvSpPr/>
      </dsp:nvSpPr>
      <dsp:spPr>
        <a:xfrm>
          <a:off x="3258305"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Dossier submitted to Dean’s Administrative Assistant</a:t>
          </a:r>
        </a:p>
        <a:p>
          <a:pPr marL="114300" lvl="1" indent="-114300" algn="l" defTabSz="622300">
            <a:lnSpc>
              <a:spcPct val="100000"/>
            </a:lnSpc>
            <a:spcBef>
              <a:spcPct val="0"/>
            </a:spcBef>
            <a:spcAft>
              <a:spcPct val="15000"/>
            </a:spcAft>
            <a:buChar char="•"/>
          </a:pPr>
          <a:endParaRPr lang="en-US" sz="1400" kern="1200" dirty="0"/>
        </a:p>
        <a:p>
          <a:pPr marL="114300" lvl="1" indent="-114300" algn="l" defTabSz="622300">
            <a:lnSpc>
              <a:spcPct val="100000"/>
            </a:lnSpc>
            <a:spcBef>
              <a:spcPct val="0"/>
            </a:spcBef>
            <a:spcAft>
              <a:spcPct val="15000"/>
            </a:spcAft>
            <a:buChar char="•"/>
          </a:pPr>
          <a:r>
            <a:rPr lang="en-US" sz="1400" kern="1200" dirty="0"/>
            <a:t>Departmental P&amp;T committees receive materials in September, complete their review by October  11</a:t>
          </a:r>
          <a:r>
            <a:rPr lang="en-US" sz="1400" kern="1200" baseline="30000" dirty="0"/>
            <a:t>th</a:t>
          </a:r>
          <a:r>
            <a:rPr lang="en-US" sz="1400" kern="1200" baseline="30000" dirty="0">
              <a:solidFill>
                <a:prstClr val="black">
                  <a:hueOff val="0"/>
                  <a:satOff val="0"/>
                  <a:lumOff val="0"/>
                  <a:alphaOff val="0"/>
                </a:prstClr>
              </a:solidFill>
              <a:latin typeface="Franklin Gothic Book" panose="020B0503020102020204"/>
              <a:ea typeface="+mn-ea"/>
              <a:cs typeface="+mn-cs"/>
            </a:rPr>
            <a:t> </a:t>
          </a:r>
          <a:r>
            <a:rPr lang="en-US" sz="1400" kern="1200" dirty="0">
              <a:solidFill>
                <a:prstClr val="black">
                  <a:hueOff val="0"/>
                  <a:satOff val="0"/>
                  <a:lumOff val="0"/>
                  <a:alphaOff val="0"/>
                </a:prstClr>
              </a:solidFill>
              <a:latin typeface="Franklin Gothic Book" panose="020B0503020102020204"/>
              <a:ea typeface="+mn-ea"/>
              <a:cs typeface="+mn-cs"/>
            </a:rPr>
            <a:t>, then moves to Department Head</a:t>
          </a:r>
        </a:p>
      </dsp:txBody>
      <dsp:txXfrm>
        <a:off x="3258305" y="1396359"/>
        <a:ext cx="1475648" cy="3456000"/>
      </dsp:txXfrm>
    </dsp:sp>
    <dsp:sp modelId="{5B1F67F2-BDCE-48EF-8289-487FB78F94D6}">
      <dsp:nvSpPr>
        <dsp:cNvPr id="0" name=""/>
        <dsp:cNvSpPr/>
      </dsp:nvSpPr>
      <dsp:spPr>
        <a:xfrm>
          <a:off x="4886866"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January 17</a:t>
          </a:r>
          <a:r>
            <a:rPr lang="en-US" sz="1600" kern="1200" baseline="30000" dirty="0">
              <a:latin typeface="+mj-lt"/>
            </a:rPr>
            <a:t>th</a:t>
          </a:r>
          <a:r>
            <a:rPr lang="en-US" sz="1600" kern="1200" dirty="0">
              <a:latin typeface="+mj-lt"/>
            </a:rPr>
            <a:t> (2027)</a:t>
          </a:r>
        </a:p>
      </dsp:txBody>
      <dsp:txXfrm>
        <a:off x="5255778" y="566307"/>
        <a:ext cx="1106736" cy="737824"/>
      </dsp:txXfrm>
    </dsp:sp>
    <dsp:sp modelId="{EFB015C8-0128-43F3-B856-19786E063627}">
      <dsp:nvSpPr>
        <dsp:cNvPr id="0" name=""/>
        <dsp:cNvSpPr/>
      </dsp:nvSpPr>
      <dsp:spPr>
        <a:xfrm>
          <a:off x="4886866"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College P&amp;T Committee review completed and sent to Dean</a:t>
          </a:r>
        </a:p>
        <a:p>
          <a:pPr marL="114300" lvl="1" indent="-114300" algn="l" defTabSz="622300">
            <a:lnSpc>
              <a:spcPct val="100000"/>
            </a:lnSpc>
            <a:spcBef>
              <a:spcPct val="0"/>
            </a:spcBef>
            <a:spcAft>
              <a:spcPct val="15000"/>
            </a:spcAft>
            <a:buChar char="•"/>
          </a:pPr>
          <a:endParaRPr lang="en-US" sz="1400" kern="1200" dirty="0"/>
        </a:p>
        <a:p>
          <a:pPr marL="114300" lvl="1" indent="-114300" algn="l" defTabSz="622300">
            <a:lnSpc>
              <a:spcPct val="100000"/>
            </a:lnSpc>
            <a:spcBef>
              <a:spcPct val="0"/>
            </a:spcBef>
            <a:spcAft>
              <a:spcPct val="15000"/>
            </a:spcAft>
            <a:buChar char="•"/>
          </a:pPr>
          <a:endParaRPr lang="en-US" sz="1400" kern="1200" dirty="0"/>
        </a:p>
        <a:p>
          <a:pPr marL="114300" lvl="1" indent="-114300" algn="l" defTabSz="622300">
            <a:lnSpc>
              <a:spcPct val="100000"/>
            </a:lnSpc>
            <a:spcBef>
              <a:spcPct val="0"/>
            </a:spcBef>
            <a:spcAft>
              <a:spcPct val="15000"/>
            </a:spcAft>
            <a:buChar char="•"/>
          </a:pPr>
          <a:r>
            <a:rPr lang="en-US" sz="1400" b="1" kern="1200" dirty="0"/>
            <a:t>February 1</a:t>
          </a:r>
          <a:r>
            <a:rPr lang="en-US" sz="1400" b="1" kern="1200" baseline="30000" dirty="0"/>
            <a:t>st          </a:t>
          </a:r>
          <a:r>
            <a:rPr lang="en-US" sz="1400" kern="1200" dirty="0"/>
            <a:t>All factual changes or new information must be submitted by this date</a:t>
          </a:r>
        </a:p>
      </dsp:txBody>
      <dsp:txXfrm>
        <a:off x="4886866" y="1396359"/>
        <a:ext cx="1475648" cy="3456000"/>
      </dsp:txXfrm>
    </dsp:sp>
    <dsp:sp modelId="{961F1B32-6D57-491E-B304-193F488DCA79}">
      <dsp:nvSpPr>
        <dsp:cNvPr id="0" name=""/>
        <dsp:cNvSpPr/>
      </dsp:nvSpPr>
      <dsp:spPr>
        <a:xfrm>
          <a:off x="6515426" y="566307"/>
          <a:ext cx="1844560"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j-lt"/>
            </a:rPr>
            <a:t>March 1</a:t>
          </a:r>
          <a:r>
            <a:rPr lang="en-US" sz="1600" kern="1200" baseline="30000" dirty="0">
              <a:latin typeface="+mj-lt"/>
            </a:rPr>
            <a:t>st</a:t>
          </a:r>
          <a:r>
            <a:rPr lang="en-US" sz="1600" kern="1200" dirty="0">
              <a:latin typeface="+mj-lt"/>
            </a:rPr>
            <a:t> (2027)</a:t>
          </a:r>
        </a:p>
      </dsp:txBody>
      <dsp:txXfrm>
        <a:off x="6884338" y="566307"/>
        <a:ext cx="1106736" cy="737824"/>
      </dsp:txXfrm>
    </dsp:sp>
    <dsp:sp modelId="{9D85A9A0-F3C5-4AFB-969B-68A08BC4F743}">
      <dsp:nvSpPr>
        <dsp:cNvPr id="0" name=""/>
        <dsp:cNvSpPr/>
      </dsp:nvSpPr>
      <dsp:spPr>
        <a:xfrm>
          <a:off x="6515426"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College level reviews completed and forwarded to University P&amp;T Committee</a:t>
          </a:r>
        </a:p>
      </dsp:txBody>
      <dsp:txXfrm>
        <a:off x="6515426" y="1396359"/>
        <a:ext cx="1475648" cy="3456000"/>
      </dsp:txXfrm>
    </dsp:sp>
    <dsp:sp modelId="{3AB9DD74-48F1-4C2E-98C5-988FE5B678C0}">
      <dsp:nvSpPr>
        <dsp:cNvPr id="0" name=""/>
        <dsp:cNvSpPr/>
      </dsp:nvSpPr>
      <dsp:spPr>
        <a:xfrm>
          <a:off x="8143987" y="566307"/>
          <a:ext cx="2204581" cy="73782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mj-lt"/>
            </a:rPr>
            <a:t>No later than May 8</a:t>
          </a:r>
          <a:r>
            <a:rPr lang="en-US" sz="1400" kern="1200" baseline="0" dirty="0">
              <a:latin typeface="+mj-lt"/>
            </a:rPr>
            <a:t>th</a:t>
          </a:r>
          <a:r>
            <a:rPr lang="en-US" sz="1400" kern="1200" dirty="0">
              <a:latin typeface="+mj-lt"/>
            </a:rPr>
            <a:t> or Friday before commencement </a:t>
          </a:r>
        </a:p>
      </dsp:txBody>
      <dsp:txXfrm>
        <a:off x="8512899" y="566307"/>
        <a:ext cx="1466757" cy="737824"/>
      </dsp:txXfrm>
    </dsp:sp>
    <dsp:sp modelId="{7643D324-3A3F-45F6-B67A-75F9C2BD7E0A}">
      <dsp:nvSpPr>
        <dsp:cNvPr id="0" name=""/>
        <dsp:cNvSpPr/>
      </dsp:nvSpPr>
      <dsp:spPr>
        <a:xfrm>
          <a:off x="8323998" y="1396359"/>
          <a:ext cx="1475648" cy="34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Candidates notified of results of review</a:t>
          </a:r>
        </a:p>
      </dsp:txBody>
      <dsp:txXfrm>
        <a:off x="8323998" y="1396359"/>
        <a:ext cx="1475648" cy="3456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4C1AAB98-F0B7-7A49-8AD8-996661957282}" type="datetimeFigureOut">
              <a:rPr lang="en-US" smtClean="0"/>
              <a:t>1/29/2026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DC9BAF7-535A-6242-BE23-F02C7AEAA439}" type="slidenum">
              <a:rPr lang="en-US" smtClean="0"/>
              <a:t>‹#›</a:t>
            </a:fld>
            <a:endParaRPr lang="en-US"/>
          </a:p>
        </p:txBody>
      </p:sp>
    </p:spTree>
    <p:extLst>
      <p:ext uri="{BB962C8B-B14F-4D97-AF65-F5344CB8AC3E}">
        <p14:creationId xmlns:p14="http://schemas.microsoft.com/office/powerpoint/2010/main" val="281620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t>
            </a:r>
            <a:r>
              <a:rPr lang="en-US" dirty="0"/>
              <a:t>slides go over the P&amp;T procedures - we’ll send these out afterwards and they’ll also be on the website for you to refer to.</a:t>
            </a:r>
          </a:p>
        </p:txBody>
      </p:sp>
      <p:sp>
        <p:nvSpPr>
          <p:cNvPr id="4" name="Slide Number Placeholder 3"/>
          <p:cNvSpPr>
            <a:spLocks noGrp="1"/>
          </p:cNvSpPr>
          <p:nvPr>
            <p:ph type="sldNum" sz="quarter" idx="5"/>
          </p:nvPr>
        </p:nvSpPr>
        <p:spPr/>
        <p:txBody>
          <a:bodyPr/>
          <a:lstStyle/>
          <a:p>
            <a:fld id="{6DC9BAF7-535A-6242-BE23-F02C7AEAA439}" type="slidenum">
              <a:rPr lang="en-US" smtClean="0"/>
              <a:t>1</a:t>
            </a:fld>
            <a:endParaRPr lang="en-US"/>
          </a:p>
        </p:txBody>
      </p:sp>
    </p:spTree>
    <p:extLst>
      <p:ext uri="{BB962C8B-B14F-4D97-AF65-F5344CB8AC3E}">
        <p14:creationId xmlns:p14="http://schemas.microsoft.com/office/powerpoint/2010/main" val="113521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The Alternate Assessment is no longer required, however if it was included in an earlier review, you must keep it in for later reviews as it may have been referred to in the narrative statement or letters. Same is true for FA20 SRTEs</a:t>
            </a:r>
          </a:p>
        </p:txBody>
      </p:sp>
      <p:sp>
        <p:nvSpPr>
          <p:cNvPr id="4" name="Slide Number Placeholder 3"/>
          <p:cNvSpPr>
            <a:spLocks noGrp="1"/>
          </p:cNvSpPr>
          <p:nvPr>
            <p:ph type="sldNum" sz="quarter" idx="5"/>
          </p:nvPr>
        </p:nvSpPr>
        <p:spPr/>
        <p:txBody>
          <a:bodyPr/>
          <a:lstStyle/>
          <a:p>
            <a:fld id="{6DC9BAF7-535A-6242-BE23-F02C7AEAA439}" type="slidenum">
              <a:rPr lang="en-US" smtClean="0"/>
              <a:t>10</a:t>
            </a:fld>
            <a:endParaRPr lang="en-US"/>
          </a:p>
        </p:txBody>
      </p:sp>
    </p:spTree>
    <p:extLst>
      <p:ext uri="{BB962C8B-B14F-4D97-AF65-F5344CB8AC3E}">
        <p14:creationId xmlns:p14="http://schemas.microsoft.com/office/powerpoint/2010/main" val="356668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Scholarship of Research covers your entire career, not just what has been done since you were hired at Penn State. Grants are automatically imported to Activity Insight and are imported by the OSP number. Review your grants to make sure everything is correct and all are included. For any accepted publications we’ll need the proof of acceptance email you’ve received and we’ll add it to your dossier.</a:t>
            </a:r>
          </a:p>
        </p:txBody>
      </p:sp>
      <p:sp>
        <p:nvSpPr>
          <p:cNvPr id="4" name="Slide Number Placeholder 3"/>
          <p:cNvSpPr>
            <a:spLocks noGrp="1"/>
          </p:cNvSpPr>
          <p:nvPr>
            <p:ph type="sldNum" sz="quarter" idx="5"/>
          </p:nvPr>
        </p:nvSpPr>
        <p:spPr/>
        <p:txBody>
          <a:bodyPr/>
          <a:lstStyle/>
          <a:p>
            <a:fld id="{6DC9BAF7-535A-6242-BE23-F02C7AEAA439}" type="slidenum">
              <a:rPr lang="en-US" smtClean="0"/>
              <a:t>11</a:t>
            </a:fld>
            <a:endParaRPr lang="en-US"/>
          </a:p>
        </p:txBody>
      </p:sp>
    </p:spTree>
    <p:extLst>
      <p:ext uri="{BB962C8B-B14F-4D97-AF65-F5344CB8AC3E}">
        <p14:creationId xmlns:p14="http://schemas.microsoft.com/office/powerpoint/2010/main" val="60096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candidate provides all material for Scholarship of Service beginning with date of hire at Penn State.</a:t>
            </a:r>
          </a:p>
        </p:txBody>
      </p:sp>
      <p:sp>
        <p:nvSpPr>
          <p:cNvPr id="4" name="Slide Number Placeholder 3"/>
          <p:cNvSpPr>
            <a:spLocks noGrp="1"/>
          </p:cNvSpPr>
          <p:nvPr>
            <p:ph type="sldNum" sz="quarter" idx="5"/>
          </p:nvPr>
        </p:nvSpPr>
        <p:spPr/>
        <p:txBody>
          <a:bodyPr/>
          <a:lstStyle/>
          <a:p>
            <a:fld id="{6DC9BAF7-535A-6242-BE23-F02C7AEAA439}" type="slidenum">
              <a:rPr lang="en-US" smtClean="0"/>
              <a:t>12</a:t>
            </a:fld>
            <a:endParaRPr lang="en-US"/>
          </a:p>
        </p:txBody>
      </p:sp>
    </p:spTree>
    <p:extLst>
      <p:ext uri="{BB962C8B-B14F-4D97-AF65-F5344CB8AC3E}">
        <p14:creationId xmlns:p14="http://schemas.microsoft.com/office/powerpoint/2010/main" val="417546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6</a:t>
            </a:r>
            <a:r>
              <a:rPr lang="en-US" baseline="30000" dirty="0">
                <a:cs typeface="Calibri"/>
              </a:rPr>
              <a:t>th</a:t>
            </a:r>
            <a:r>
              <a:rPr lang="en-US" dirty="0">
                <a:cs typeface="Calibri"/>
              </a:rPr>
              <a:t> year candidates will submit 5-6 names to be a possible external letter writer. You will need to provide the following information individual name and title, university affiliation along with university address, brief bio statement &amp; individuals email address.  The Departmental P&amp;T Committee and the College P&amp;T committee also compile a list of names and the Dean makes the final selection of who to contact.. External letters are added to the dossier by admin support. Candidates should not contact potential letter writers. Candidates will never be able to see the external letters. </a:t>
            </a:r>
          </a:p>
        </p:txBody>
      </p:sp>
      <p:sp>
        <p:nvSpPr>
          <p:cNvPr id="4" name="Slide Number Placeholder 3"/>
          <p:cNvSpPr>
            <a:spLocks noGrp="1"/>
          </p:cNvSpPr>
          <p:nvPr>
            <p:ph type="sldNum" sz="quarter" idx="5"/>
          </p:nvPr>
        </p:nvSpPr>
        <p:spPr/>
        <p:txBody>
          <a:bodyPr/>
          <a:lstStyle/>
          <a:p>
            <a:fld id="{6DC9BAF7-535A-6242-BE23-F02C7AEAA439}" type="slidenum">
              <a:rPr lang="en-US" smtClean="0"/>
              <a:t>13</a:t>
            </a:fld>
            <a:endParaRPr lang="en-US"/>
          </a:p>
        </p:txBody>
      </p:sp>
    </p:spTree>
    <p:extLst>
      <p:ext uri="{BB962C8B-B14F-4D97-AF65-F5344CB8AC3E}">
        <p14:creationId xmlns:p14="http://schemas.microsoft.com/office/powerpoint/2010/main" val="622674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Final section of the dossier are the committees and Dean letters of review - 2nd and 4th year candidates will get copies of the committees’ letters and the Deans letter in late spring. These carry forward into future dossiers. </a:t>
            </a:r>
          </a:p>
        </p:txBody>
      </p:sp>
      <p:sp>
        <p:nvSpPr>
          <p:cNvPr id="4" name="Slide Number Placeholder 3"/>
          <p:cNvSpPr>
            <a:spLocks noGrp="1"/>
          </p:cNvSpPr>
          <p:nvPr>
            <p:ph type="sldNum" sz="quarter" idx="5"/>
          </p:nvPr>
        </p:nvSpPr>
        <p:spPr/>
        <p:txBody>
          <a:bodyPr/>
          <a:lstStyle/>
          <a:p>
            <a:fld id="{6DC9BAF7-535A-6242-BE23-F02C7AEAA439}" type="slidenum">
              <a:rPr lang="en-US" smtClean="0"/>
              <a:t>14</a:t>
            </a:fld>
            <a:endParaRPr lang="en-US"/>
          </a:p>
        </p:txBody>
      </p:sp>
    </p:spTree>
    <p:extLst>
      <p:ext uri="{BB962C8B-B14F-4D97-AF65-F5344CB8AC3E}">
        <p14:creationId xmlns:p14="http://schemas.microsoft.com/office/powerpoint/2010/main" val="3174246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notify you of the timeline for your year of review. Please try to be early if possible with your dossier, we have to review the materials and let you know what changes need to be made. All edits take place in Activity Insight, that’s where we pull the dossier from.</a:t>
            </a:r>
          </a:p>
        </p:txBody>
      </p:sp>
      <p:sp>
        <p:nvSpPr>
          <p:cNvPr id="4" name="Slide Number Placeholder 3"/>
          <p:cNvSpPr>
            <a:spLocks noGrp="1"/>
          </p:cNvSpPr>
          <p:nvPr>
            <p:ph type="sldNum" sz="quarter" idx="5"/>
          </p:nvPr>
        </p:nvSpPr>
        <p:spPr/>
        <p:txBody>
          <a:bodyPr/>
          <a:lstStyle/>
          <a:p>
            <a:fld id="{6DC9BAF7-535A-6242-BE23-F02C7AEAA439}" type="slidenum">
              <a:rPr lang="en-US" smtClean="0"/>
              <a:t>15</a:t>
            </a:fld>
            <a:endParaRPr lang="en-US"/>
          </a:p>
        </p:txBody>
      </p:sp>
    </p:spTree>
    <p:extLst>
      <p:ext uri="{BB962C8B-B14F-4D97-AF65-F5344CB8AC3E}">
        <p14:creationId xmlns:p14="http://schemas.microsoft.com/office/powerpoint/2010/main" val="21525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have the 2</a:t>
            </a:r>
            <a:r>
              <a:rPr lang="en-US" baseline="30000" dirty="0"/>
              <a:t>nd</a:t>
            </a:r>
            <a:r>
              <a:rPr lang="en-US" dirty="0"/>
              <a:t> year dossiers by Dec 1</a:t>
            </a:r>
            <a:r>
              <a:rPr lang="en-US" baseline="30000" dirty="0"/>
              <a:t>st</a:t>
            </a:r>
            <a:r>
              <a:rPr lang="en-US" dirty="0"/>
              <a:t> for  first review, by Jan 15</a:t>
            </a:r>
            <a:r>
              <a:rPr lang="en-US" baseline="30000" dirty="0"/>
              <a:t>th</a:t>
            </a:r>
            <a:r>
              <a:rPr lang="en-US" dirty="0"/>
              <a:t> the fall SEEQ data should load in AI and the candidates review and sign off on the dossier. Then the dossier goes thru the committee review and Department Head review.  Feb 1</a:t>
            </a:r>
            <a:r>
              <a:rPr lang="en-US" baseline="30000" dirty="0"/>
              <a:t>st</a:t>
            </a:r>
            <a:r>
              <a:rPr lang="en-US" dirty="0"/>
              <a:t> deadline for new factual information. Early May you will be notified of the results.</a:t>
            </a:r>
          </a:p>
        </p:txBody>
      </p:sp>
      <p:sp>
        <p:nvSpPr>
          <p:cNvPr id="4" name="Slide Number Placeholder 3"/>
          <p:cNvSpPr>
            <a:spLocks noGrp="1"/>
          </p:cNvSpPr>
          <p:nvPr>
            <p:ph type="sldNum" sz="quarter" idx="5"/>
          </p:nvPr>
        </p:nvSpPr>
        <p:spPr/>
        <p:txBody>
          <a:bodyPr/>
          <a:lstStyle/>
          <a:p>
            <a:fld id="{6DC9BAF7-535A-6242-BE23-F02C7AEAA439}" type="slidenum">
              <a:rPr lang="en-US" smtClean="0"/>
              <a:t>16</a:t>
            </a:fld>
            <a:endParaRPr lang="en-US"/>
          </a:p>
        </p:txBody>
      </p:sp>
    </p:spTree>
    <p:extLst>
      <p:ext uri="{BB962C8B-B14F-4D97-AF65-F5344CB8AC3E}">
        <p14:creationId xmlns:p14="http://schemas.microsoft.com/office/powerpoint/2010/main" val="2839024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4th year candidate dossiers are due no later than September 8</a:t>
            </a:r>
            <a:r>
              <a:rPr lang="en-US" baseline="30000" dirty="0">
                <a:cs typeface="Calibri"/>
              </a:rPr>
              <a:t>th.</a:t>
            </a:r>
            <a:endParaRPr lang="en-US" dirty="0">
              <a:cs typeface="Calibri"/>
            </a:endParaRPr>
          </a:p>
          <a:p>
            <a:r>
              <a:rPr lang="en-US" dirty="0"/>
              <a:t>Once reviewed and signed off on the dossier moves to the committee for review and then to the Department Head. Feb 1</a:t>
            </a:r>
            <a:r>
              <a:rPr lang="en-US" baseline="30000" dirty="0"/>
              <a:t>st</a:t>
            </a:r>
            <a:r>
              <a:rPr lang="en-US" dirty="0"/>
              <a:t> deadline for new factual information. Early May you will be notified of the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Be thorough in first prep. Avoid adding “</a:t>
            </a:r>
            <a:r>
              <a:rPr lang="en-US" sz="1200" dirty="0">
                <a:solidFill>
                  <a:srgbClr val="C00000"/>
                </a:solidFill>
              </a:rPr>
              <a:t>factual changes or new information.” Any chang</a:t>
            </a:r>
            <a:r>
              <a:rPr lang="en-US" dirty="0">
                <a:solidFill>
                  <a:srgbClr val="C00000"/>
                </a:solidFill>
              </a:rPr>
              <a:t>e to the dossier requires a second signature and all letters to be rewritten (two of each in dossier is distracting--bad signal).</a:t>
            </a:r>
          </a:p>
          <a:p>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17</a:t>
            </a:fld>
            <a:endParaRPr lang="en-US"/>
          </a:p>
        </p:txBody>
      </p:sp>
    </p:spTree>
    <p:extLst>
      <p:ext uri="{BB962C8B-B14F-4D97-AF65-F5344CB8AC3E}">
        <p14:creationId xmlns:p14="http://schemas.microsoft.com/office/powerpoint/2010/main" val="4083739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30000" dirty="0"/>
              <a:t>th</a:t>
            </a:r>
            <a:r>
              <a:rPr lang="en-US" dirty="0"/>
              <a:t> year review -Because the process spans more than one year, we have indicated how the timeline overlaps. March 1</a:t>
            </a:r>
            <a:r>
              <a:rPr lang="en-US" baseline="30000" dirty="0"/>
              <a:t>st</a:t>
            </a:r>
            <a:r>
              <a:rPr lang="en-US" dirty="0"/>
              <a:t> candidates submit CV, narrative and 5 best papers AND 5-6 names of external letter writers. They can update these materials thru April 15</a:t>
            </a:r>
            <a:r>
              <a:rPr lang="en-US" baseline="30000" dirty="0"/>
              <a:t>th</a:t>
            </a:r>
            <a:r>
              <a:rPr lang="en-US" dirty="0"/>
              <a:t>.  July 1st their dossiers are due. Once reviewed and signed off of the dossier </a:t>
            </a:r>
            <a:r>
              <a:rPr lang="en-US"/>
              <a:t>moves to the </a:t>
            </a:r>
            <a:r>
              <a:rPr lang="en-US" dirty="0"/>
              <a:t>committees for review.  Feb 1</a:t>
            </a:r>
            <a:r>
              <a:rPr lang="en-US" baseline="30000" dirty="0"/>
              <a:t>st</a:t>
            </a:r>
            <a:r>
              <a:rPr lang="en-US" dirty="0"/>
              <a:t> deadline for new factual information. By March 1</a:t>
            </a:r>
            <a:r>
              <a:rPr lang="en-US" baseline="30000" dirty="0"/>
              <a:t>st</a:t>
            </a:r>
            <a:r>
              <a:rPr lang="en-US" dirty="0"/>
              <a:t> the dossiers move to the University. Early May you will be notified of the results.</a:t>
            </a:r>
          </a:p>
        </p:txBody>
      </p:sp>
      <p:sp>
        <p:nvSpPr>
          <p:cNvPr id="4" name="Slide Number Placeholder 3"/>
          <p:cNvSpPr>
            <a:spLocks noGrp="1"/>
          </p:cNvSpPr>
          <p:nvPr>
            <p:ph type="sldNum" sz="quarter" idx="5"/>
          </p:nvPr>
        </p:nvSpPr>
        <p:spPr/>
        <p:txBody>
          <a:bodyPr/>
          <a:lstStyle/>
          <a:p>
            <a:fld id="{6DC9BAF7-535A-6242-BE23-F02C7AEAA439}" type="slidenum">
              <a:rPr lang="en-US" smtClean="0"/>
              <a:t>18</a:t>
            </a:fld>
            <a:endParaRPr lang="en-US"/>
          </a:p>
        </p:txBody>
      </p:sp>
    </p:spTree>
    <p:extLst>
      <p:ext uri="{BB962C8B-B14F-4D97-AF65-F5344CB8AC3E}">
        <p14:creationId xmlns:p14="http://schemas.microsoft.com/office/powerpoint/2010/main" val="2193548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request for a stay of the tenure period has to be submitted in writing and approved by the Provost.</a:t>
            </a:r>
          </a:p>
        </p:txBody>
      </p:sp>
      <p:sp>
        <p:nvSpPr>
          <p:cNvPr id="4" name="Slide Number Placeholder 3"/>
          <p:cNvSpPr>
            <a:spLocks noGrp="1"/>
          </p:cNvSpPr>
          <p:nvPr>
            <p:ph type="sldNum" sz="quarter" idx="5"/>
          </p:nvPr>
        </p:nvSpPr>
        <p:spPr/>
        <p:txBody>
          <a:bodyPr/>
          <a:lstStyle/>
          <a:p>
            <a:fld id="{6DC9BAF7-535A-6242-BE23-F02C7AEAA439}" type="slidenum">
              <a:rPr lang="en-US" smtClean="0"/>
              <a:t>19</a:t>
            </a:fld>
            <a:endParaRPr lang="en-US"/>
          </a:p>
        </p:txBody>
      </p:sp>
    </p:spTree>
    <p:extLst>
      <p:ext uri="{BB962C8B-B14F-4D97-AF65-F5344CB8AC3E}">
        <p14:creationId xmlns:p14="http://schemas.microsoft.com/office/powerpoint/2010/main" val="213084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These are the main sections of your dossier – Scholarship of Teaching, Research and Service. We will be reviewing each section in todays presentation. </a:t>
            </a:r>
          </a:p>
        </p:txBody>
      </p:sp>
      <p:sp>
        <p:nvSpPr>
          <p:cNvPr id="4" name="Slide Number Placeholder 3"/>
          <p:cNvSpPr>
            <a:spLocks noGrp="1"/>
          </p:cNvSpPr>
          <p:nvPr>
            <p:ph type="sldNum" sz="quarter" idx="5"/>
          </p:nvPr>
        </p:nvSpPr>
        <p:spPr/>
        <p:txBody>
          <a:bodyPr/>
          <a:lstStyle/>
          <a:p>
            <a:fld id="{6DC9BAF7-535A-6242-BE23-F02C7AEAA439}" type="slidenum">
              <a:rPr lang="en-US" smtClean="0"/>
              <a:t>2</a:t>
            </a:fld>
            <a:endParaRPr lang="en-US"/>
          </a:p>
        </p:txBody>
      </p:sp>
    </p:spTree>
    <p:extLst>
      <p:ext uri="{BB962C8B-B14F-4D97-AF65-F5344CB8AC3E}">
        <p14:creationId xmlns:p14="http://schemas.microsoft.com/office/powerpoint/2010/main" val="1274412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remember  Read the AC-23 University Guidelines for P&amp;T. Use Activity Insight to populate your dossier. AI has a team that is very responsive if you need help. Everything in the dossier is listed in most recent date order. Start early so you have time to do a thorough job. Candidates under review are discouraged from approaching the P&amp;T committee about their review. Please contact me if you have questions. </a:t>
            </a:r>
          </a:p>
        </p:txBody>
      </p:sp>
      <p:sp>
        <p:nvSpPr>
          <p:cNvPr id="4" name="Slide Number Placeholder 3"/>
          <p:cNvSpPr>
            <a:spLocks noGrp="1"/>
          </p:cNvSpPr>
          <p:nvPr>
            <p:ph type="sldNum" sz="quarter" idx="5"/>
          </p:nvPr>
        </p:nvSpPr>
        <p:spPr/>
        <p:txBody>
          <a:bodyPr/>
          <a:lstStyle/>
          <a:p>
            <a:fld id="{6DC9BAF7-535A-6242-BE23-F02C7AEAA439}" type="slidenum">
              <a:rPr lang="en-US" smtClean="0"/>
              <a:t>20</a:t>
            </a:fld>
            <a:endParaRPr lang="en-US"/>
          </a:p>
        </p:txBody>
      </p:sp>
    </p:spTree>
    <p:extLst>
      <p:ext uri="{BB962C8B-B14F-4D97-AF65-F5344CB8AC3E}">
        <p14:creationId xmlns:p14="http://schemas.microsoft.com/office/powerpoint/2010/main" val="127374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link for activity insight, they have trainings and frequently asked questions on the sight.</a:t>
            </a:r>
          </a:p>
        </p:txBody>
      </p:sp>
      <p:sp>
        <p:nvSpPr>
          <p:cNvPr id="4" name="Slide Number Placeholder 3"/>
          <p:cNvSpPr>
            <a:spLocks noGrp="1"/>
          </p:cNvSpPr>
          <p:nvPr>
            <p:ph type="sldNum" sz="quarter" idx="5"/>
          </p:nvPr>
        </p:nvSpPr>
        <p:spPr/>
        <p:txBody>
          <a:bodyPr/>
          <a:lstStyle/>
          <a:p>
            <a:fld id="{6DC9BAF7-535A-6242-BE23-F02C7AEAA439}" type="slidenum">
              <a:rPr lang="en-US" smtClean="0"/>
              <a:t>21</a:t>
            </a:fld>
            <a:endParaRPr lang="en-US"/>
          </a:p>
        </p:txBody>
      </p:sp>
    </p:spTree>
    <p:extLst>
      <p:ext uri="{BB962C8B-B14F-4D97-AF65-F5344CB8AC3E}">
        <p14:creationId xmlns:p14="http://schemas.microsoft.com/office/powerpoint/2010/main" val="4122822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link for AC-23 Penn States P&amp;T  Procedures and Regulations. The Penn State Faculty Affairs Office also has more information on their site.</a:t>
            </a:r>
          </a:p>
          <a:p>
            <a:r>
              <a:rPr lang="en-US"/>
              <a:t>https://facultyaffairs.psu.edu          </a:t>
            </a:r>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22</a:t>
            </a:fld>
            <a:endParaRPr lang="en-US"/>
          </a:p>
        </p:txBody>
      </p:sp>
    </p:spTree>
    <p:extLst>
      <p:ext uri="{BB962C8B-B14F-4D97-AF65-F5344CB8AC3E}">
        <p14:creationId xmlns:p14="http://schemas.microsoft.com/office/powerpoint/2010/main" val="3358997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23</a:t>
            </a:fld>
            <a:endParaRPr lang="en-US"/>
          </a:p>
        </p:txBody>
      </p:sp>
    </p:spTree>
    <p:extLst>
      <p:ext uri="{BB962C8B-B14F-4D97-AF65-F5344CB8AC3E}">
        <p14:creationId xmlns:p14="http://schemas.microsoft.com/office/powerpoint/2010/main" val="977477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 advice from past P&amp;T committees.</a:t>
            </a:r>
          </a:p>
        </p:txBody>
      </p:sp>
      <p:sp>
        <p:nvSpPr>
          <p:cNvPr id="4" name="Slide Number Placeholder 3"/>
          <p:cNvSpPr>
            <a:spLocks noGrp="1"/>
          </p:cNvSpPr>
          <p:nvPr>
            <p:ph type="sldNum" sz="quarter" idx="5"/>
          </p:nvPr>
        </p:nvSpPr>
        <p:spPr/>
        <p:txBody>
          <a:bodyPr/>
          <a:lstStyle/>
          <a:p>
            <a:fld id="{6DC9BAF7-535A-6242-BE23-F02C7AEAA439}" type="slidenum">
              <a:rPr lang="en-US" smtClean="0"/>
              <a:t>24</a:t>
            </a:fld>
            <a:endParaRPr lang="en-US"/>
          </a:p>
        </p:txBody>
      </p:sp>
    </p:spTree>
    <p:extLst>
      <p:ext uri="{BB962C8B-B14F-4D97-AF65-F5344CB8AC3E}">
        <p14:creationId xmlns:p14="http://schemas.microsoft.com/office/powerpoint/2010/main" val="898962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BAF7-535A-6242-BE23-F02C7AEAA439}" type="slidenum">
              <a:rPr lang="en-US" smtClean="0"/>
              <a:t>25</a:t>
            </a:fld>
            <a:endParaRPr lang="en-US"/>
          </a:p>
        </p:txBody>
      </p:sp>
    </p:spTree>
    <p:extLst>
      <p:ext uri="{BB962C8B-B14F-4D97-AF65-F5344CB8AC3E}">
        <p14:creationId xmlns:p14="http://schemas.microsoft.com/office/powerpoint/2010/main" val="11181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per AC23  Penn States procedures and regulations for P&amp;T- The promotion and tenure process is completely confidential forever. </a:t>
            </a:r>
          </a:p>
        </p:txBody>
      </p:sp>
      <p:sp>
        <p:nvSpPr>
          <p:cNvPr id="4" name="Slide Number Placeholder 3"/>
          <p:cNvSpPr>
            <a:spLocks noGrp="1"/>
          </p:cNvSpPr>
          <p:nvPr>
            <p:ph type="sldNum" sz="quarter" idx="5"/>
          </p:nvPr>
        </p:nvSpPr>
        <p:spPr/>
        <p:txBody>
          <a:bodyPr/>
          <a:lstStyle/>
          <a:p>
            <a:fld id="{6DC9BAF7-535A-6242-BE23-F02C7AEAA439}" type="slidenum">
              <a:rPr lang="en-US" smtClean="0"/>
              <a:t>3</a:t>
            </a:fld>
            <a:endParaRPr lang="en-US"/>
          </a:p>
        </p:txBody>
      </p:sp>
    </p:spTree>
    <p:extLst>
      <p:ext uri="{BB962C8B-B14F-4D97-AF65-F5344CB8AC3E}">
        <p14:creationId xmlns:p14="http://schemas.microsoft.com/office/powerpoint/2010/main" val="60661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provides a general overview of the differences between the earlier tenure reviews and 6</a:t>
            </a:r>
            <a:r>
              <a:rPr lang="en-US" baseline="30000" dirty="0"/>
              <a:t>th</a:t>
            </a:r>
            <a:r>
              <a:rPr lang="en-US" dirty="0"/>
              <a:t> year tenure reviews. IST typically has 2</a:t>
            </a:r>
            <a:r>
              <a:rPr lang="en-US" baseline="30000" dirty="0"/>
              <a:t>nd</a:t>
            </a:r>
            <a:r>
              <a:rPr lang="en-US" dirty="0"/>
              <a:t>, 4</a:t>
            </a:r>
            <a:r>
              <a:rPr lang="en-US" baseline="30000" dirty="0"/>
              <a:t>th</a:t>
            </a:r>
            <a:r>
              <a:rPr lang="en-US" dirty="0"/>
              <a:t> and 6</a:t>
            </a:r>
            <a:r>
              <a:rPr lang="en-US" baseline="30000" dirty="0"/>
              <a:t>th</a:t>
            </a:r>
            <a:r>
              <a:rPr lang="en-US" dirty="0"/>
              <a:t> year </a:t>
            </a:r>
            <a:r>
              <a:rPr lang="en-US"/>
              <a:t>reviews. 2</a:t>
            </a:r>
            <a:r>
              <a:rPr lang="en-US" baseline="30000"/>
              <a:t>nd</a:t>
            </a:r>
            <a:r>
              <a:rPr lang="en-US"/>
              <a:t> </a:t>
            </a:r>
            <a:r>
              <a:rPr lang="en-US" dirty="0"/>
              <a:t>&amp; 4</a:t>
            </a:r>
            <a:r>
              <a:rPr lang="en-US" baseline="30000" dirty="0"/>
              <a:t>th</a:t>
            </a:r>
            <a:r>
              <a:rPr lang="en-US" dirty="0"/>
              <a:t> year dossiers include works in progress and grants submitted by not funded, 6</a:t>
            </a:r>
            <a:r>
              <a:rPr lang="en-US" baseline="30000" dirty="0"/>
              <a:t>th</a:t>
            </a:r>
            <a:r>
              <a:rPr lang="en-US" dirty="0"/>
              <a:t> year do not include those. 6</a:t>
            </a:r>
            <a:r>
              <a:rPr lang="en-US" baseline="30000" dirty="0"/>
              <a:t>th</a:t>
            </a:r>
            <a:r>
              <a:rPr lang="en-US" dirty="0"/>
              <a:t> year require 4 external letters, goes thru a College and University review, 2nd and 4</a:t>
            </a:r>
            <a:r>
              <a:rPr lang="en-US" baseline="30000" dirty="0"/>
              <a:t>th</a:t>
            </a:r>
            <a:r>
              <a:rPr lang="en-US" dirty="0"/>
              <a:t> year Reviews stay within the College</a:t>
            </a:r>
          </a:p>
        </p:txBody>
      </p:sp>
      <p:sp>
        <p:nvSpPr>
          <p:cNvPr id="4" name="Slide Number Placeholder 3"/>
          <p:cNvSpPr>
            <a:spLocks noGrp="1"/>
          </p:cNvSpPr>
          <p:nvPr>
            <p:ph type="sldNum" sz="quarter" idx="5"/>
          </p:nvPr>
        </p:nvSpPr>
        <p:spPr/>
        <p:txBody>
          <a:bodyPr/>
          <a:lstStyle/>
          <a:p>
            <a:fld id="{6DC9BAF7-535A-6242-BE23-F02C7AEAA439}" type="slidenum">
              <a:rPr lang="en-US" smtClean="0"/>
              <a:t>4</a:t>
            </a:fld>
            <a:endParaRPr lang="en-US"/>
          </a:p>
        </p:txBody>
      </p:sp>
    </p:spTree>
    <p:extLst>
      <p:ext uri="{BB962C8B-B14F-4D97-AF65-F5344CB8AC3E}">
        <p14:creationId xmlns:p14="http://schemas.microsoft.com/office/powerpoint/2010/main" val="102962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For your dossier you are responsible for the Biographical Data Form, Narrative and the Sections on Teaching, Research and Service. We’ll take care of the other information.</a:t>
            </a:r>
          </a:p>
        </p:txBody>
      </p:sp>
      <p:sp>
        <p:nvSpPr>
          <p:cNvPr id="4" name="Slide Number Placeholder 3"/>
          <p:cNvSpPr>
            <a:spLocks noGrp="1"/>
          </p:cNvSpPr>
          <p:nvPr>
            <p:ph type="sldNum" sz="quarter" idx="5"/>
          </p:nvPr>
        </p:nvSpPr>
        <p:spPr/>
        <p:txBody>
          <a:bodyPr/>
          <a:lstStyle/>
          <a:p>
            <a:fld id="{6DC9BAF7-535A-6242-BE23-F02C7AEAA439}" type="slidenum">
              <a:rPr lang="en-US" smtClean="0"/>
              <a:t>5</a:t>
            </a:fld>
            <a:endParaRPr lang="en-US"/>
          </a:p>
        </p:txBody>
      </p:sp>
    </p:spTree>
    <p:extLst>
      <p:ext uri="{BB962C8B-B14F-4D97-AF65-F5344CB8AC3E}">
        <p14:creationId xmlns:p14="http://schemas.microsoft.com/office/powerpoint/2010/main" val="403425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Supplemental materials stay within the college and don’t go on to University , aren’t loaded into Activity Insight. </a:t>
            </a:r>
          </a:p>
          <a:p>
            <a:pPr defTabSz="931774">
              <a:defRPr/>
            </a:pPr>
            <a:r>
              <a:rPr lang="en-US" dirty="0">
                <a:cs typeface="Calibri"/>
              </a:rPr>
              <a:t>Examples are the full SRTE/SEEQ reports. 6th year candidates provide their CV and Top 5 publications.</a:t>
            </a:r>
          </a:p>
        </p:txBody>
      </p:sp>
      <p:sp>
        <p:nvSpPr>
          <p:cNvPr id="4" name="Slide Number Placeholder 3"/>
          <p:cNvSpPr>
            <a:spLocks noGrp="1"/>
          </p:cNvSpPr>
          <p:nvPr>
            <p:ph type="sldNum" sz="quarter" idx="5"/>
          </p:nvPr>
        </p:nvSpPr>
        <p:spPr/>
        <p:txBody>
          <a:bodyPr/>
          <a:lstStyle/>
          <a:p>
            <a:fld id="{6DC9BAF7-535A-6242-BE23-F02C7AEAA439}" type="slidenum">
              <a:rPr lang="en-US" smtClean="0"/>
              <a:t>6</a:t>
            </a:fld>
            <a:endParaRPr lang="en-US"/>
          </a:p>
        </p:txBody>
      </p:sp>
    </p:spTree>
    <p:extLst>
      <p:ext uri="{BB962C8B-B14F-4D97-AF65-F5344CB8AC3E}">
        <p14:creationId xmlns:p14="http://schemas.microsoft.com/office/powerpoint/2010/main" val="87308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Biographical Data form is pretty straight forward, for your rank and title just put Assistant Professor</a:t>
            </a:r>
          </a:p>
        </p:txBody>
      </p:sp>
      <p:sp>
        <p:nvSpPr>
          <p:cNvPr id="4" name="Slide Number Placeholder 3"/>
          <p:cNvSpPr>
            <a:spLocks noGrp="1"/>
          </p:cNvSpPr>
          <p:nvPr>
            <p:ph type="sldNum" sz="quarter" idx="5"/>
          </p:nvPr>
        </p:nvSpPr>
        <p:spPr/>
        <p:txBody>
          <a:bodyPr/>
          <a:lstStyle/>
          <a:p>
            <a:fld id="{6DC9BAF7-535A-6242-BE23-F02C7AEAA439}" type="slidenum">
              <a:rPr lang="en-US" smtClean="0"/>
              <a:t>7</a:t>
            </a:fld>
            <a:endParaRPr lang="en-US"/>
          </a:p>
        </p:txBody>
      </p:sp>
    </p:spTree>
    <p:extLst>
      <p:ext uri="{BB962C8B-B14F-4D97-AF65-F5344CB8AC3E}">
        <p14:creationId xmlns:p14="http://schemas.microsoft.com/office/powerpoint/2010/main" val="157174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Your narrative statement can cover your entire career. It should NOT be used to duplicate information that is found elsewhere in your dossier. You can highlight or give context to items already included in your dossier, as well as highlight anything you want to mention that is not in your dossier. You can also provide context about life circumstances that may have affected research, low citation count, lack of service, etc. </a:t>
            </a:r>
          </a:p>
          <a:p>
            <a:pPr defTabSz="931774">
              <a:defRPr/>
            </a:pPr>
            <a:r>
              <a:rPr lang="en-US" dirty="0">
                <a:cs typeface="Calibri"/>
              </a:rPr>
              <a:t>Currently 2000 words maximum, fill out in Activity Insight</a:t>
            </a:r>
            <a:br>
              <a:rPr lang="en-US" dirty="0">
                <a:cs typeface="Calibri"/>
              </a:rPr>
            </a:br>
            <a:endParaRPr lang="en-US" dirty="0">
              <a:cs typeface="Calibri"/>
            </a:endParaRPr>
          </a:p>
        </p:txBody>
      </p:sp>
      <p:sp>
        <p:nvSpPr>
          <p:cNvPr id="4" name="Slide Number Placeholder 3"/>
          <p:cNvSpPr>
            <a:spLocks noGrp="1"/>
          </p:cNvSpPr>
          <p:nvPr>
            <p:ph type="sldNum" sz="quarter" idx="5"/>
          </p:nvPr>
        </p:nvSpPr>
        <p:spPr/>
        <p:txBody>
          <a:bodyPr/>
          <a:lstStyle/>
          <a:p>
            <a:fld id="{6DC9BAF7-535A-6242-BE23-F02C7AEAA439}" type="slidenum">
              <a:rPr lang="en-US" smtClean="0"/>
              <a:t>8</a:t>
            </a:fld>
            <a:endParaRPr lang="en-US"/>
          </a:p>
        </p:txBody>
      </p:sp>
    </p:spTree>
    <p:extLst>
      <p:ext uri="{BB962C8B-B14F-4D97-AF65-F5344CB8AC3E}">
        <p14:creationId xmlns:p14="http://schemas.microsoft.com/office/powerpoint/2010/main" val="353379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The candidate will provide most of the information in Scholarship of Teaching. We’ll add your peer evaluations and  summary of student comments compiled by the P&amp;T committee. All of your materials in this section will be from your date of hire at Penn State. Remember, no SRTEs from SP 20, if you included FA20 SRTEs in an earlier review you have to include them in later dossiers. This won’t affect most of you.</a:t>
            </a:r>
          </a:p>
        </p:txBody>
      </p:sp>
      <p:sp>
        <p:nvSpPr>
          <p:cNvPr id="4" name="Slide Number Placeholder 3"/>
          <p:cNvSpPr>
            <a:spLocks noGrp="1"/>
          </p:cNvSpPr>
          <p:nvPr>
            <p:ph type="sldNum" sz="quarter" idx="5"/>
          </p:nvPr>
        </p:nvSpPr>
        <p:spPr/>
        <p:txBody>
          <a:bodyPr/>
          <a:lstStyle/>
          <a:p>
            <a:fld id="{6DC9BAF7-535A-6242-BE23-F02C7AEAA439}" type="slidenum">
              <a:rPr lang="en-US" smtClean="0"/>
              <a:t>9</a:t>
            </a:fld>
            <a:endParaRPr lang="en-US"/>
          </a:p>
        </p:txBody>
      </p:sp>
    </p:spTree>
    <p:extLst>
      <p:ext uri="{BB962C8B-B14F-4D97-AF65-F5344CB8AC3E}">
        <p14:creationId xmlns:p14="http://schemas.microsoft.com/office/powerpoint/2010/main" val="1892553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BAAF7C3-A3E3-0F4B-BC1E-8BF967B7FD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61BBB73A-1D9A-0B40-812F-E7B3C0CE8929}"/>
              </a:ext>
            </a:extLst>
          </p:cNvPr>
          <p:cNvSpPr>
            <a:spLocks noGrp="1"/>
          </p:cNvSpPr>
          <p:nvPr>
            <p:ph type="ctrTitle"/>
          </p:nvPr>
        </p:nvSpPr>
        <p:spPr>
          <a:xfrm>
            <a:off x="841248" y="1124712"/>
            <a:ext cx="6370257" cy="1307403"/>
          </a:xfrm>
          <a:prstGeom prst="rect">
            <a:avLst/>
          </a:prstGeom>
        </p:spPr>
        <p:txBody>
          <a:bodyPr anchor="b">
            <a:normAutofit/>
          </a:bodyPr>
          <a:lstStyle>
            <a:lvl1pPr algn="l">
              <a:defRPr sz="400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D1BA2DF-E569-3F47-9756-5605F68DD607}"/>
              </a:ext>
            </a:extLst>
          </p:cNvPr>
          <p:cNvSpPr>
            <a:spLocks noGrp="1"/>
          </p:cNvSpPr>
          <p:nvPr>
            <p:ph type="subTitle" idx="1"/>
          </p:nvPr>
        </p:nvSpPr>
        <p:spPr>
          <a:xfrm>
            <a:off x="841248" y="2596291"/>
            <a:ext cx="6370257" cy="1249844"/>
          </a:xfrm>
        </p:spPr>
        <p:txBody>
          <a:bodyPr>
            <a:normAutofit/>
          </a:bodyPr>
          <a:lstStyle>
            <a:lvl1pPr marL="0" indent="0" algn="l">
              <a:buNone/>
              <a:defRPr sz="3000" baseline="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70D21693-2D97-B341-9A10-A738BFB4E999}"/>
              </a:ext>
            </a:extLst>
          </p:cNvPr>
          <p:cNvSpPr/>
          <p:nvPr userDrawn="1"/>
        </p:nvSpPr>
        <p:spPr>
          <a:xfrm>
            <a:off x="0" y="5517931"/>
            <a:ext cx="12192000" cy="13400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8EAEDDF2-1579-42B0-A256-3FE5C53912C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0017" y="5565694"/>
            <a:ext cx="3564750" cy="1289258"/>
          </a:xfrm>
          <a:prstGeom prst="rect">
            <a:avLst/>
          </a:prstGeom>
        </p:spPr>
      </p:pic>
    </p:spTree>
    <p:extLst>
      <p:ext uri="{BB962C8B-B14F-4D97-AF65-F5344CB8AC3E}">
        <p14:creationId xmlns:p14="http://schemas.microsoft.com/office/powerpoint/2010/main" val="332954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10515600" cy="4157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9EA71D2C-DDCD-4A56-ABBB-37EE20E9920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211138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4978138" cy="4157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1D5BA00-8839-D74D-BF23-18ABB194A759}"/>
              </a:ext>
            </a:extLst>
          </p:cNvPr>
          <p:cNvSpPr>
            <a:spLocks noGrp="1"/>
          </p:cNvSpPr>
          <p:nvPr>
            <p:ph sz="quarter" idx="13"/>
          </p:nvPr>
        </p:nvSpPr>
        <p:spPr>
          <a:xfrm>
            <a:off x="5976595" y="1527175"/>
            <a:ext cx="5377206" cy="4157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logo&#10;&#10;Description automatically generated">
            <a:extLst>
              <a:ext uri="{FF2B5EF4-FFF2-40B4-BE49-F238E27FC236}">
                <a16:creationId xmlns:a16="http://schemas.microsoft.com/office/drawing/2014/main" id="{37F363F3-D4C8-454C-9805-A0B9117EFE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307890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CD6F0D-2556-034A-973E-93D486D59CF4}"/>
              </a:ext>
            </a:extLst>
          </p:cNvPr>
          <p:cNvSpPr>
            <a:spLocks noGrp="1"/>
          </p:cNvSpPr>
          <p:nvPr>
            <p:ph type="title"/>
          </p:nvPr>
        </p:nvSpPr>
        <p:spPr>
          <a:xfrm>
            <a:off x="838200" y="787180"/>
            <a:ext cx="10515600" cy="620202"/>
          </a:xfrm>
          <a:prstGeom prst="rect">
            <a:avLst/>
          </a:prstGeom>
        </p:spPr>
        <p:txBody>
          <a:bodyPr/>
          <a:lstStyle>
            <a:lvl1pPr>
              <a:defRPr baseline="0">
                <a:solidFill>
                  <a:schemeClr val="bg2">
                    <a:lumMod val="50000"/>
                  </a:schemeClr>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93504DB4-746B-E749-A0E3-B97103A9D31A}"/>
              </a:ext>
            </a:extLst>
          </p:cNvPr>
          <p:cNvSpPr>
            <a:spLocks noGrp="1"/>
          </p:cNvSpPr>
          <p:nvPr>
            <p:ph type="body" sz="quarter" idx="12"/>
          </p:nvPr>
        </p:nvSpPr>
        <p:spPr>
          <a:xfrm>
            <a:off x="838200" y="1527175"/>
            <a:ext cx="10515600" cy="15742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7DBB397-9D3C-734E-A021-677341C2E952}"/>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1D5BA00-8839-D74D-BF23-18ABB194A759}"/>
              </a:ext>
            </a:extLst>
          </p:cNvPr>
          <p:cNvSpPr>
            <a:spLocks noGrp="1"/>
          </p:cNvSpPr>
          <p:nvPr>
            <p:ph sz="quarter" idx="13"/>
          </p:nvPr>
        </p:nvSpPr>
        <p:spPr>
          <a:xfrm>
            <a:off x="838199" y="3264409"/>
            <a:ext cx="10515601" cy="27593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logo&#10;&#10;Description automatically generated">
            <a:extLst>
              <a:ext uri="{FF2B5EF4-FFF2-40B4-BE49-F238E27FC236}">
                <a16:creationId xmlns:a16="http://schemas.microsoft.com/office/drawing/2014/main" id="{A3F2FE73-58AC-4538-9F29-E10F2915E0E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214462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F03D-96E1-EA4A-A5CA-D7B7B64573DE}"/>
              </a:ext>
            </a:extLst>
          </p:cNvPr>
          <p:cNvSpPr>
            <a:spLocks noGrp="1"/>
          </p:cNvSpPr>
          <p:nvPr>
            <p:ph type="title"/>
          </p:nvPr>
        </p:nvSpPr>
        <p:spPr>
          <a:xfrm>
            <a:off x="838200" y="787180"/>
            <a:ext cx="10515600" cy="62020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8C30111-36C8-C24F-9621-6339CD04F1B2}"/>
              </a:ext>
            </a:extLst>
          </p:cNvPr>
          <p:cNvSpPr>
            <a:spLocks noGrp="1"/>
          </p:cNvSpPr>
          <p:nvPr>
            <p:ph idx="1"/>
          </p:nvPr>
        </p:nvSpPr>
        <p:spPr/>
        <p:txBody>
          <a:bodyPr/>
          <a:lstStyle>
            <a:lvl1pPr>
              <a:defRPr baseline="0">
                <a:solidFill>
                  <a:schemeClr val="tx2">
                    <a:lumMod val="50000"/>
                  </a:schemeClr>
                </a:solidFill>
              </a:defRPr>
            </a:lvl1pPr>
            <a:lvl2pPr>
              <a:defRPr baseline="0">
                <a:solidFill>
                  <a:schemeClr val="tx2">
                    <a:lumMod val="50000"/>
                  </a:schemeClr>
                </a:solidFill>
              </a:defRPr>
            </a:lvl2pPr>
            <a:lvl3pPr>
              <a:defRPr baseline="0">
                <a:solidFill>
                  <a:schemeClr val="tx2">
                    <a:lumMod val="50000"/>
                  </a:schemeClr>
                </a:solidFill>
              </a:defRPr>
            </a:lvl3pPr>
            <a:lvl4pPr>
              <a:defRPr baseline="0">
                <a:solidFill>
                  <a:schemeClr val="tx2">
                    <a:lumMod val="50000"/>
                  </a:schemeClr>
                </a:solidFill>
              </a:defRPr>
            </a:lvl4pPr>
            <a:lvl5pPr>
              <a:defRPr baseline="0">
                <a:solidFill>
                  <a:schemeClr val="tx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EF5FCF1-62D6-0849-8705-3D4455A3B5BF}"/>
              </a:ext>
            </a:extLst>
          </p:cNvPr>
          <p:cNvSpPr/>
          <p:nvPr userDrawn="1"/>
        </p:nvSpPr>
        <p:spPr>
          <a:xfrm>
            <a:off x="0" y="6023728"/>
            <a:ext cx="12192000" cy="8342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23146ECE-43AA-4CDE-A48B-3888770EFA8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49272" y="5984141"/>
            <a:ext cx="2473590" cy="894620"/>
          </a:xfrm>
          <a:prstGeom prst="rect">
            <a:avLst/>
          </a:prstGeom>
        </p:spPr>
      </p:pic>
    </p:spTree>
    <p:extLst>
      <p:ext uri="{BB962C8B-B14F-4D97-AF65-F5344CB8AC3E}">
        <p14:creationId xmlns:p14="http://schemas.microsoft.com/office/powerpoint/2010/main" val="60280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L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0D7-B473-B940-BB52-4F215DBE26C4}"/>
              </a:ext>
            </a:extLst>
          </p:cNvPr>
          <p:cNvSpPr>
            <a:spLocks noGrp="1"/>
          </p:cNvSpPr>
          <p:nvPr>
            <p:ph type="title"/>
          </p:nvPr>
        </p:nvSpPr>
        <p:spPr>
          <a:xfrm>
            <a:off x="831850" y="1709738"/>
            <a:ext cx="10515600" cy="540481"/>
          </a:xfrm>
          <a:prstGeom prst="rect">
            <a:avLst/>
          </a:prstGeom>
        </p:spPr>
        <p:txBody>
          <a:bodyPr anchor="b">
            <a:normAutofit/>
          </a:bodyPr>
          <a:lstStyle>
            <a:lvl1pPr>
              <a:defRPr sz="3200" baseline="0">
                <a:solidFill>
                  <a:schemeClr val="bg2">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F0171C3E-21D7-0345-9EE2-9CE1F3CF0195}"/>
              </a:ext>
            </a:extLst>
          </p:cNvPr>
          <p:cNvSpPr>
            <a:spLocks noGrp="1"/>
          </p:cNvSpPr>
          <p:nvPr>
            <p:ph type="body" idx="1"/>
          </p:nvPr>
        </p:nvSpPr>
        <p:spPr>
          <a:xfrm>
            <a:off x="831850" y="2250220"/>
            <a:ext cx="10515600" cy="1717482"/>
          </a:xfrm>
        </p:spPr>
        <p:txBody>
          <a:bodyPr>
            <a:normAutofit/>
          </a:bodyPr>
          <a:lstStyle>
            <a:lvl1pPr marL="0" indent="0">
              <a:buNone/>
              <a:defRPr sz="3600" baseline="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6" name="Picture 5" descr="A close up of a sign&#10;&#10;Description automatically generated">
            <a:extLst>
              <a:ext uri="{FF2B5EF4-FFF2-40B4-BE49-F238E27FC236}">
                <a16:creationId xmlns:a16="http://schemas.microsoft.com/office/drawing/2014/main" id="{58872B43-1E65-4AEA-A1B1-24BD9FD8209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6287" y="447351"/>
            <a:ext cx="2806131" cy="781454"/>
          </a:xfrm>
          <a:prstGeom prst="rect">
            <a:avLst/>
          </a:prstGeom>
        </p:spPr>
      </p:pic>
      <p:pic>
        <p:nvPicPr>
          <p:cNvPr id="5" name="Picture 4" descr="A tree in front of a building&#10;&#10;Description automatically generated">
            <a:extLst>
              <a:ext uri="{FF2B5EF4-FFF2-40B4-BE49-F238E27FC236}">
                <a16:creationId xmlns:a16="http://schemas.microsoft.com/office/drawing/2014/main" id="{0D32F4C2-CC83-4541-B1B3-43493D1FD52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8024" b="15669"/>
          <a:stretch/>
        </p:blipFill>
        <p:spPr>
          <a:xfrm>
            <a:off x="-56855" y="3264218"/>
            <a:ext cx="12293009" cy="4614508"/>
          </a:xfrm>
          <a:prstGeom prst="rect">
            <a:avLst/>
          </a:prstGeom>
        </p:spPr>
      </p:pic>
    </p:spTree>
    <p:extLst>
      <p:ext uri="{BB962C8B-B14F-4D97-AF65-F5344CB8AC3E}">
        <p14:creationId xmlns:p14="http://schemas.microsoft.com/office/powerpoint/2010/main" val="165064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You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0D7-B473-B940-BB52-4F215DBE26C4}"/>
              </a:ext>
            </a:extLst>
          </p:cNvPr>
          <p:cNvSpPr>
            <a:spLocks noGrp="1"/>
          </p:cNvSpPr>
          <p:nvPr>
            <p:ph type="title"/>
          </p:nvPr>
        </p:nvSpPr>
        <p:spPr>
          <a:xfrm>
            <a:off x="831850" y="1434435"/>
            <a:ext cx="10515600" cy="540481"/>
          </a:xfrm>
          <a:prstGeom prst="rect">
            <a:avLst/>
          </a:prstGeom>
        </p:spPr>
        <p:txBody>
          <a:bodyPr anchor="b">
            <a:normAutofit/>
          </a:bodyPr>
          <a:lstStyle>
            <a:lvl1pPr>
              <a:defRPr sz="3200" baseline="0">
                <a:solidFill>
                  <a:schemeClr val="bg2">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F0171C3E-21D7-0345-9EE2-9CE1F3CF0195}"/>
              </a:ext>
            </a:extLst>
          </p:cNvPr>
          <p:cNvSpPr>
            <a:spLocks noGrp="1"/>
          </p:cNvSpPr>
          <p:nvPr>
            <p:ph type="body" idx="1"/>
          </p:nvPr>
        </p:nvSpPr>
        <p:spPr>
          <a:xfrm>
            <a:off x="831850" y="1993213"/>
            <a:ext cx="10515600" cy="945264"/>
          </a:xfrm>
        </p:spPr>
        <p:txBody>
          <a:bodyPr>
            <a:normAutofit/>
          </a:bodyPr>
          <a:lstStyle>
            <a:lvl1pPr marL="0" indent="0">
              <a:buNone/>
              <a:defRPr sz="3600" baseline="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Picture Placeholder 4">
            <a:extLst>
              <a:ext uri="{FF2B5EF4-FFF2-40B4-BE49-F238E27FC236}">
                <a16:creationId xmlns:a16="http://schemas.microsoft.com/office/drawing/2014/main" id="{C25836B3-8827-BE44-B710-51D85012FE9B}"/>
              </a:ext>
            </a:extLst>
          </p:cNvPr>
          <p:cNvSpPr>
            <a:spLocks noGrp="1"/>
          </p:cNvSpPr>
          <p:nvPr>
            <p:ph type="pic" sz="quarter" idx="10"/>
          </p:nvPr>
        </p:nvSpPr>
        <p:spPr>
          <a:xfrm>
            <a:off x="0" y="3264310"/>
            <a:ext cx="12192000" cy="3593689"/>
          </a:xfrm>
          <a:solidFill>
            <a:schemeClr val="bg2"/>
          </a:solidFill>
        </p:spPr>
        <p:txBody>
          <a:bodyPr/>
          <a:lstStyle>
            <a:lvl1pPr>
              <a:defRPr/>
            </a:lvl1pPr>
          </a:lstStyle>
          <a:p>
            <a:r>
              <a:rPr lang="en-US"/>
              <a:t>Click icon to add picture</a:t>
            </a:r>
          </a:p>
        </p:txBody>
      </p:sp>
      <p:pic>
        <p:nvPicPr>
          <p:cNvPr id="6" name="Picture 5" descr="A close up of a sign&#10;&#10;Description automatically generated">
            <a:extLst>
              <a:ext uri="{FF2B5EF4-FFF2-40B4-BE49-F238E27FC236}">
                <a16:creationId xmlns:a16="http://schemas.microsoft.com/office/drawing/2014/main" id="{96816D05-0205-4654-9164-81391EA5E9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6287" y="447351"/>
            <a:ext cx="2806131" cy="781454"/>
          </a:xfrm>
          <a:prstGeom prst="rect">
            <a:avLst/>
          </a:prstGeom>
        </p:spPr>
      </p:pic>
    </p:spTree>
    <p:extLst>
      <p:ext uri="{BB962C8B-B14F-4D97-AF65-F5344CB8AC3E}">
        <p14:creationId xmlns:p14="http://schemas.microsoft.com/office/powerpoint/2010/main" val="114557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60D7-B473-B940-BB52-4F215DBE26C4}"/>
              </a:ext>
            </a:extLst>
          </p:cNvPr>
          <p:cNvSpPr>
            <a:spLocks noGrp="1"/>
          </p:cNvSpPr>
          <p:nvPr>
            <p:ph type="title"/>
          </p:nvPr>
        </p:nvSpPr>
        <p:spPr>
          <a:xfrm>
            <a:off x="831850" y="1434435"/>
            <a:ext cx="10515600" cy="540481"/>
          </a:xfrm>
          <a:prstGeom prst="rect">
            <a:avLst/>
          </a:prstGeom>
        </p:spPr>
        <p:txBody>
          <a:bodyPr anchor="b">
            <a:normAutofit/>
          </a:bodyPr>
          <a:lstStyle>
            <a:lvl1pPr>
              <a:defRPr sz="3200" baseline="0">
                <a:solidFill>
                  <a:schemeClr val="bg2">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F0171C3E-21D7-0345-9EE2-9CE1F3CF0195}"/>
              </a:ext>
            </a:extLst>
          </p:cNvPr>
          <p:cNvSpPr>
            <a:spLocks noGrp="1"/>
          </p:cNvSpPr>
          <p:nvPr>
            <p:ph type="body" idx="1"/>
          </p:nvPr>
        </p:nvSpPr>
        <p:spPr>
          <a:xfrm>
            <a:off x="831850" y="1993213"/>
            <a:ext cx="10515600" cy="945264"/>
          </a:xfrm>
        </p:spPr>
        <p:txBody>
          <a:bodyPr>
            <a:normAutofit/>
          </a:bodyPr>
          <a:lstStyle>
            <a:lvl1pPr marL="0" indent="0">
              <a:buNone/>
              <a:defRPr sz="3600" baseline="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6" name="Picture 5" descr="A close up of a sign&#10;&#10;Description automatically generated">
            <a:extLst>
              <a:ext uri="{FF2B5EF4-FFF2-40B4-BE49-F238E27FC236}">
                <a16:creationId xmlns:a16="http://schemas.microsoft.com/office/drawing/2014/main" id="{086AC087-004D-4B5E-82AF-CD61F74B25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6287" y="447351"/>
            <a:ext cx="2806131" cy="781454"/>
          </a:xfrm>
          <a:prstGeom prst="rect">
            <a:avLst/>
          </a:prstGeom>
        </p:spPr>
      </p:pic>
      <p:sp>
        <p:nvSpPr>
          <p:cNvPr id="4" name="Rectangle 3">
            <a:extLst>
              <a:ext uri="{FF2B5EF4-FFF2-40B4-BE49-F238E27FC236}">
                <a16:creationId xmlns:a16="http://schemas.microsoft.com/office/drawing/2014/main" id="{C4D92BDD-D388-874A-90F8-43BCD6BEAD2E}"/>
              </a:ext>
            </a:extLst>
          </p:cNvPr>
          <p:cNvSpPr/>
          <p:nvPr userDrawn="1"/>
        </p:nvSpPr>
        <p:spPr>
          <a:xfrm>
            <a:off x="0" y="3254477"/>
            <a:ext cx="12192000" cy="36035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29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BAAF7C3-A3E3-0F4B-BC1E-8BF967B7FD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6"/>
            <a:ext cx="12192000" cy="6851904"/>
          </a:xfrm>
          <a:prstGeom prst="rect">
            <a:avLst/>
          </a:prstGeom>
        </p:spPr>
      </p:pic>
      <p:sp>
        <p:nvSpPr>
          <p:cNvPr id="2" name="Title 1">
            <a:extLst>
              <a:ext uri="{FF2B5EF4-FFF2-40B4-BE49-F238E27FC236}">
                <a16:creationId xmlns:a16="http://schemas.microsoft.com/office/drawing/2014/main" id="{61BBB73A-1D9A-0B40-812F-E7B3C0CE8929}"/>
              </a:ext>
            </a:extLst>
          </p:cNvPr>
          <p:cNvSpPr>
            <a:spLocks noGrp="1"/>
          </p:cNvSpPr>
          <p:nvPr>
            <p:ph type="ctrTitle" hasCustomPrompt="1"/>
          </p:nvPr>
        </p:nvSpPr>
        <p:spPr>
          <a:xfrm>
            <a:off x="841248" y="1124712"/>
            <a:ext cx="6528660" cy="651573"/>
          </a:xfrm>
          <a:prstGeom prst="rect">
            <a:avLst/>
          </a:prstGeom>
        </p:spPr>
        <p:txBody>
          <a:bodyPr anchor="b">
            <a:normAutofit/>
          </a:bodyPr>
          <a:lstStyle>
            <a:lvl1pPr algn="l">
              <a:defRPr sz="4000" baseline="0">
                <a:solidFill>
                  <a:schemeClr val="bg1"/>
                </a:solidFill>
              </a:defRPr>
            </a:lvl1pPr>
          </a:lstStyle>
          <a:p>
            <a:r>
              <a:rPr lang="en-US"/>
              <a:t>Thank you.</a:t>
            </a:r>
          </a:p>
        </p:txBody>
      </p:sp>
      <p:sp>
        <p:nvSpPr>
          <p:cNvPr id="9" name="Rectangle 8">
            <a:extLst>
              <a:ext uri="{FF2B5EF4-FFF2-40B4-BE49-F238E27FC236}">
                <a16:creationId xmlns:a16="http://schemas.microsoft.com/office/drawing/2014/main" id="{70D21693-2D97-B341-9A10-A738BFB4E999}"/>
              </a:ext>
            </a:extLst>
          </p:cNvPr>
          <p:cNvSpPr/>
          <p:nvPr userDrawn="1"/>
        </p:nvSpPr>
        <p:spPr>
          <a:xfrm>
            <a:off x="0" y="5517931"/>
            <a:ext cx="12192000" cy="13400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64ADC273-FF26-7747-9D06-18DA6AC74700}"/>
              </a:ext>
            </a:extLst>
          </p:cNvPr>
          <p:cNvSpPr>
            <a:spLocks noGrp="1"/>
          </p:cNvSpPr>
          <p:nvPr>
            <p:ph type="subTitle" idx="1" hasCustomPrompt="1"/>
          </p:nvPr>
        </p:nvSpPr>
        <p:spPr>
          <a:xfrm>
            <a:off x="841248" y="3790462"/>
            <a:ext cx="6528660" cy="1469291"/>
          </a:xfrm>
        </p:spPr>
        <p:txBody>
          <a:bodyPr>
            <a:normAutofit/>
          </a:bodyPr>
          <a:lstStyle>
            <a:lvl1pPr marL="0" indent="0" algn="l">
              <a:buNone/>
              <a:defRPr sz="2400" baseline="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Contact Information</a:t>
            </a:r>
          </a:p>
        </p:txBody>
      </p:sp>
      <p:pic>
        <p:nvPicPr>
          <p:cNvPr id="7" name="Picture 6" descr="A close up of a logo&#10;&#10;Description automatically generated">
            <a:extLst>
              <a:ext uri="{FF2B5EF4-FFF2-40B4-BE49-F238E27FC236}">
                <a16:creationId xmlns:a16="http://schemas.microsoft.com/office/drawing/2014/main" id="{818FFE8F-B4B6-495B-8EA1-09C4ADCD54D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0017" y="5565694"/>
            <a:ext cx="3564750" cy="1289258"/>
          </a:xfrm>
          <a:prstGeom prst="rect">
            <a:avLst/>
          </a:prstGeom>
        </p:spPr>
      </p:pic>
    </p:spTree>
    <p:extLst>
      <p:ext uri="{BB962C8B-B14F-4D97-AF65-F5344CB8AC3E}">
        <p14:creationId xmlns:p14="http://schemas.microsoft.com/office/powerpoint/2010/main" val="244861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F017E7-E765-2E4C-B8EA-6A761B6C4482}"/>
              </a:ext>
            </a:extLst>
          </p:cNvPr>
          <p:cNvSpPr>
            <a:spLocks noGrp="1"/>
          </p:cNvSpPr>
          <p:nvPr>
            <p:ph type="body" idx="1"/>
          </p:nvPr>
        </p:nvSpPr>
        <p:spPr>
          <a:xfrm>
            <a:off x="838200" y="1526650"/>
            <a:ext cx="10515600" cy="46503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01787-F2F1-A240-95DB-6E922CB6F8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DD7C2-780A-6E4B-9105-FD8A4728EC8C}" type="datetimeFigureOut">
              <a:rPr lang="en-US" smtClean="0"/>
              <a:t>1/29/2026</a:t>
            </a:fld>
            <a:endParaRPr lang="en-US"/>
          </a:p>
        </p:txBody>
      </p:sp>
      <p:sp>
        <p:nvSpPr>
          <p:cNvPr id="6" name="Slide Number Placeholder 5">
            <a:extLst>
              <a:ext uri="{FF2B5EF4-FFF2-40B4-BE49-F238E27FC236}">
                <a16:creationId xmlns:a16="http://schemas.microsoft.com/office/drawing/2014/main" id="{2EBA55D7-F7D2-3D45-AE69-9E630A590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494AF-7A60-5941-B7EE-EAEF4DC6AE40}" type="slidenum">
              <a:rPr lang="en-US" smtClean="0"/>
              <a:t>‹#›</a:t>
            </a:fld>
            <a:endParaRPr lang="en-US"/>
          </a:p>
        </p:txBody>
      </p:sp>
      <p:sp>
        <p:nvSpPr>
          <p:cNvPr id="7" name="Title Placeholder 6">
            <a:extLst>
              <a:ext uri="{FF2B5EF4-FFF2-40B4-BE49-F238E27FC236}">
                <a16:creationId xmlns:a16="http://schemas.microsoft.com/office/drawing/2014/main" id="{2E68AEDA-2005-BA41-942E-1472FDD75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240894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4" r:id="rId4"/>
    <p:sldLayoutId id="2147483650" r:id="rId5"/>
    <p:sldLayoutId id="2147483651" r:id="rId6"/>
    <p:sldLayoutId id="2147483661" r:id="rId7"/>
    <p:sldLayoutId id="2147483662" r:id="rId8"/>
    <p:sldLayoutId id="2147483665" r:id="rId9"/>
  </p:sldLayoutIdLst>
  <p:txStyles>
    <p:titleStyle>
      <a:lvl1pPr algn="l" defTabSz="914400" rtl="0" eaLnBrk="1" latinLnBrk="0" hangingPunct="1">
        <a:lnSpc>
          <a:spcPct val="90000"/>
        </a:lnSpc>
        <a:spcBef>
          <a:spcPct val="0"/>
        </a:spcBef>
        <a:buNone/>
        <a:defRPr sz="3200" kern="1200" baseline="0">
          <a:solidFill>
            <a:schemeClr val="bg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pb-us-e1.wpmucdn.com/sites.psu.edu/dist/4/137804/files/2022/06/2022-2023-Frequently-Asked-Questions-Final.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bpb-us-e1.wpmucdn.com/sites.psu.edu/dist/4/137804/files/2022/10/2022-2023-Administrative-Guidelines-updated-9.14.2022.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ctivityinsight.psu.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ctivityinsight.ps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olicy.psu.edu/policies/ac2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facultyaffairs.psu.edu/files/2024/09/2024-2025-Administrative-Guidelines-3.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facultyaffairs.psu.edu/promotion-and-tenur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ennstateoffice365.sharepoint.com/:w:/s/VProvostShares/ETs9FDZ5lYZPlQsWqxyzp6YBzqR2iTwryXcw5R2LaXKqOg?e=pWChB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dirty="0"/>
              <a:t>Promotion and Tenure</a:t>
            </a:r>
            <a:br>
              <a:rPr lang="en-US" altLang="en-US" dirty="0"/>
            </a:br>
            <a:r>
              <a:rPr lang="en-US" altLang="en-US" dirty="0"/>
              <a:t>Workshop 2026-2027</a:t>
            </a:r>
            <a:endParaRPr lang="en-US" dirty="0"/>
          </a:p>
        </p:txBody>
      </p:sp>
      <p:sp>
        <p:nvSpPr>
          <p:cNvPr id="3" name="Subtitle 2"/>
          <p:cNvSpPr>
            <a:spLocks noGrp="1"/>
          </p:cNvSpPr>
          <p:nvPr>
            <p:ph type="subTitle" idx="1"/>
          </p:nvPr>
        </p:nvSpPr>
        <p:spPr/>
        <p:txBody>
          <a:bodyPr/>
          <a:lstStyle/>
          <a:p>
            <a:r>
              <a:rPr lang="en-US" dirty="0"/>
              <a:t>February 2026</a:t>
            </a:r>
          </a:p>
        </p:txBody>
      </p:sp>
    </p:spTree>
    <p:extLst>
      <p:ext uri="{BB962C8B-B14F-4D97-AF65-F5344CB8AC3E}">
        <p14:creationId xmlns:p14="http://schemas.microsoft.com/office/powerpoint/2010/main" val="177160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A17C-8E69-4DA8-89C9-4DEB7ED9A219}"/>
              </a:ext>
            </a:extLst>
          </p:cNvPr>
          <p:cNvSpPr>
            <a:spLocks noGrp="1"/>
          </p:cNvSpPr>
          <p:nvPr>
            <p:ph type="title"/>
          </p:nvPr>
        </p:nvSpPr>
        <p:spPr>
          <a:xfrm>
            <a:off x="838200" y="553435"/>
            <a:ext cx="10515600" cy="620202"/>
          </a:xfrm>
        </p:spPr>
        <p:txBody>
          <a:bodyPr>
            <a:normAutofit/>
          </a:bodyPr>
          <a:lstStyle/>
          <a:p>
            <a:r>
              <a:rPr lang="en-US" dirty="0"/>
              <a:t>COVID adjustments </a:t>
            </a:r>
          </a:p>
        </p:txBody>
      </p:sp>
      <p:sp>
        <p:nvSpPr>
          <p:cNvPr id="3" name="Text Placeholder 2">
            <a:extLst>
              <a:ext uri="{FF2B5EF4-FFF2-40B4-BE49-F238E27FC236}">
                <a16:creationId xmlns:a16="http://schemas.microsoft.com/office/drawing/2014/main" id="{CFE932E3-865F-4294-9AAF-0CA1B98CF66F}"/>
              </a:ext>
            </a:extLst>
          </p:cNvPr>
          <p:cNvSpPr>
            <a:spLocks noGrp="1"/>
          </p:cNvSpPr>
          <p:nvPr>
            <p:ph type="body" sz="quarter" idx="12"/>
          </p:nvPr>
        </p:nvSpPr>
        <p:spPr>
          <a:xfrm>
            <a:off x="838200" y="1350406"/>
            <a:ext cx="9129366" cy="4157188"/>
          </a:xfrm>
        </p:spPr>
        <p:txBody>
          <a:bodyPr vert="horz" lIns="91440" tIns="45720" rIns="91440" bIns="45720" rtlCol="0" anchor="t">
            <a:normAutofit fontScale="77500" lnSpcReduction="20000"/>
          </a:bodyPr>
          <a:lstStyle/>
          <a:p>
            <a:pPr marL="0" indent="0">
              <a:lnSpc>
                <a:spcPct val="120000"/>
              </a:lnSpc>
              <a:buNone/>
            </a:pPr>
            <a:r>
              <a:rPr lang="en-US" sz="2400" dirty="0"/>
              <a:t>Alternate Assessment of Teaching Effectiveness </a:t>
            </a:r>
          </a:p>
          <a:p>
            <a:pPr>
              <a:lnSpc>
                <a:spcPct val="120000"/>
              </a:lnSpc>
            </a:pPr>
            <a:r>
              <a:rPr lang="en-US" sz="2000" dirty="0"/>
              <a:t>The Alternate Assessment of Teaching Effectiveness is </a:t>
            </a:r>
            <a:r>
              <a:rPr lang="en-US" sz="2000" b="1" u="sng" dirty="0"/>
              <a:t>no longer required</a:t>
            </a:r>
            <a:r>
              <a:rPr lang="en-US" sz="2000" dirty="0"/>
              <a:t> for the promotion and tenure dossier. </a:t>
            </a:r>
          </a:p>
          <a:p>
            <a:pPr>
              <a:lnSpc>
                <a:spcPct val="120000"/>
              </a:lnSpc>
            </a:pPr>
            <a:r>
              <a:rPr lang="en-US" sz="2000" dirty="0"/>
              <a:t>However, if it was included in an earlier review it should remain in subsequent reviews as it may be referred to in the narrative statement or letters.</a:t>
            </a:r>
          </a:p>
          <a:p>
            <a:pPr marL="0" indent="0">
              <a:lnSpc>
                <a:spcPct val="120000"/>
              </a:lnSpc>
              <a:buNone/>
            </a:pPr>
            <a:r>
              <a:rPr lang="en-US" sz="2400" dirty="0"/>
              <a:t>COVID SRTE Exclusions</a:t>
            </a:r>
          </a:p>
          <a:p>
            <a:pPr>
              <a:lnSpc>
                <a:spcPct val="120000"/>
              </a:lnSpc>
            </a:pPr>
            <a:r>
              <a:rPr lang="en-US" sz="2000" dirty="0"/>
              <a:t>SRTEs from Spring 2020 are </a:t>
            </a:r>
            <a:r>
              <a:rPr lang="en-US" sz="2000" u="sng" dirty="0"/>
              <a:t>not</a:t>
            </a:r>
            <a:r>
              <a:rPr lang="en-US" sz="2000" dirty="0"/>
              <a:t> allowed to be included in the dossier. </a:t>
            </a:r>
          </a:p>
          <a:p>
            <a:pPr>
              <a:lnSpc>
                <a:spcPct val="120000"/>
              </a:lnSpc>
            </a:pPr>
            <a:r>
              <a:rPr lang="en-US" sz="2000" dirty="0"/>
              <a:t>Only the individual faculty member has access to their Spring, Summer, and Fall 2020 SRTEs. If your Fall 2020 SRTEs were included in your dossier, they must also be included in all subsequent dossiers.</a:t>
            </a:r>
          </a:p>
          <a:p>
            <a:pPr marL="0" indent="0">
              <a:lnSpc>
                <a:spcPct val="120000"/>
              </a:lnSpc>
              <a:buNone/>
            </a:pPr>
            <a:r>
              <a:rPr lang="en-US" sz="2500" dirty="0"/>
              <a:t>Narrative</a:t>
            </a:r>
          </a:p>
          <a:p>
            <a:pPr>
              <a:lnSpc>
                <a:spcPct val="120000"/>
              </a:lnSpc>
            </a:pPr>
            <a:r>
              <a:rPr lang="en-US" sz="2000" dirty="0"/>
              <a:t>Narrative length can be a bit longer, up to 2000 words, for candidates pursuing tenure who were in their probationary period in calendar year 2020.</a:t>
            </a:r>
          </a:p>
          <a:p>
            <a:pPr>
              <a:lnSpc>
                <a:spcPct val="120000"/>
              </a:lnSpc>
            </a:pPr>
            <a:endParaRPr lang="en-US" sz="2000" dirty="0"/>
          </a:p>
          <a:p>
            <a:pPr marL="457200" lvl="1" indent="0">
              <a:lnSpc>
                <a:spcPct val="120000"/>
              </a:lnSpc>
              <a:buNone/>
            </a:pPr>
            <a:endParaRPr lang="en-US" sz="2000" dirty="0"/>
          </a:p>
        </p:txBody>
      </p:sp>
      <p:sp>
        <p:nvSpPr>
          <p:cNvPr id="4" name="TextBox 3">
            <a:extLst>
              <a:ext uri="{FF2B5EF4-FFF2-40B4-BE49-F238E27FC236}">
                <a16:creationId xmlns:a16="http://schemas.microsoft.com/office/drawing/2014/main" id="{B72C0189-B5C7-F835-1B1A-37D8E89BFD41}"/>
              </a:ext>
            </a:extLst>
          </p:cNvPr>
          <p:cNvSpPr txBox="1"/>
          <p:nvPr/>
        </p:nvSpPr>
        <p:spPr>
          <a:xfrm>
            <a:off x="10548400" y="3376039"/>
            <a:ext cx="1443024" cy="2031325"/>
          </a:xfrm>
          <a:prstGeom prst="rect">
            <a:avLst/>
          </a:prstGeom>
          <a:noFill/>
        </p:spPr>
        <p:txBody>
          <a:bodyPr wrap="none" rtlCol="0">
            <a:spAutoFit/>
          </a:bodyPr>
          <a:lstStyle/>
          <a:p>
            <a:pPr marL="342900" indent="-342900">
              <a:buFont typeface="+mj-lt"/>
              <a:buAutoNum type="arabicPeriod"/>
            </a:pPr>
            <a:r>
              <a:rPr lang="en-US" dirty="0">
                <a:solidFill>
                  <a:srgbClr val="C00000"/>
                </a:solidFill>
              </a:rPr>
              <a:t>2020</a:t>
            </a:r>
            <a:r>
              <a:rPr lang="en-US" dirty="0">
                <a:solidFill>
                  <a:schemeClr val="accent1"/>
                </a:solidFill>
              </a:rPr>
              <a:t>/21</a:t>
            </a:r>
          </a:p>
          <a:p>
            <a:pPr marL="342900" indent="-342900">
              <a:buFont typeface="+mj-lt"/>
              <a:buAutoNum type="arabicPeriod"/>
            </a:pPr>
            <a:r>
              <a:rPr lang="en-US" dirty="0">
                <a:solidFill>
                  <a:schemeClr val="accent1"/>
                </a:solidFill>
              </a:rPr>
              <a:t>2021/22</a:t>
            </a:r>
          </a:p>
          <a:p>
            <a:pPr marL="342900" indent="-342900">
              <a:buFont typeface="+mj-lt"/>
              <a:buAutoNum type="arabicPeriod"/>
            </a:pPr>
            <a:r>
              <a:rPr lang="en-US" dirty="0">
                <a:solidFill>
                  <a:schemeClr val="accent1"/>
                </a:solidFill>
              </a:rPr>
              <a:t>2022/23</a:t>
            </a:r>
          </a:p>
          <a:p>
            <a:pPr marL="342900" indent="-342900">
              <a:buFont typeface="+mj-lt"/>
              <a:buAutoNum type="arabicPeriod"/>
            </a:pPr>
            <a:r>
              <a:rPr lang="en-US" dirty="0">
                <a:solidFill>
                  <a:schemeClr val="accent1"/>
                </a:solidFill>
              </a:rPr>
              <a:t>2023/24</a:t>
            </a:r>
          </a:p>
          <a:p>
            <a:pPr marL="342900" indent="-342900">
              <a:buFont typeface="+mj-lt"/>
              <a:buAutoNum type="arabicPeriod"/>
            </a:pPr>
            <a:r>
              <a:rPr lang="en-US" dirty="0">
                <a:solidFill>
                  <a:schemeClr val="accent1"/>
                </a:solidFill>
              </a:rPr>
              <a:t>2024/25</a:t>
            </a:r>
          </a:p>
          <a:p>
            <a:pPr marL="342900" indent="-342900">
              <a:buFont typeface="+mj-lt"/>
              <a:buAutoNum type="arabicPeriod"/>
            </a:pPr>
            <a:r>
              <a:rPr lang="en-US" dirty="0">
                <a:solidFill>
                  <a:schemeClr val="accent1"/>
                </a:solidFill>
              </a:rPr>
              <a:t>2025/26</a:t>
            </a:r>
          </a:p>
          <a:p>
            <a:pPr marL="342900" indent="-342900">
              <a:buFont typeface="+mj-lt"/>
              <a:buAutoNum type="arabicPeriod"/>
            </a:pPr>
            <a:r>
              <a:rPr lang="en-US" u="sng" dirty="0">
                <a:solidFill>
                  <a:schemeClr val="accent1"/>
                </a:solidFill>
              </a:rPr>
              <a:t>2026/27</a:t>
            </a:r>
          </a:p>
        </p:txBody>
      </p:sp>
    </p:spTree>
    <p:extLst>
      <p:ext uri="{BB962C8B-B14F-4D97-AF65-F5344CB8AC3E}">
        <p14:creationId xmlns:p14="http://schemas.microsoft.com/office/powerpoint/2010/main" val="251738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D7C6-DCF7-48B0-B708-4DE36497F999}"/>
              </a:ext>
            </a:extLst>
          </p:cNvPr>
          <p:cNvSpPr>
            <a:spLocks noGrp="1"/>
          </p:cNvSpPr>
          <p:nvPr>
            <p:ph type="title"/>
          </p:nvPr>
        </p:nvSpPr>
        <p:spPr/>
        <p:txBody>
          <a:bodyPr>
            <a:normAutofit fontScale="90000"/>
          </a:bodyPr>
          <a:lstStyle/>
          <a:p>
            <a:r>
              <a:rPr lang="en-US"/>
              <a:t>Scholarship of Research and Creative Accomplishments – Section B</a:t>
            </a:r>
          </a:p>
        </p:txBody>
      </p:sp>
      <p:sp>
        <p:nvSpPr>
          <p:cNvPr id="3" name="Text Placeholder 2">
            <a:extLst>
              <a:ext uri="{FF2B5EF4-FFF2-40B4-BE49-F238E27FC236}">
                <a16:creationId xmlns:a16="http://schemas.microsoft.com/office/drawing/2014/main" id="{858242DA-51B8-4ADF-9F14-1BF91C64B517}"/>
              </a:ext>
            </a:extLst>
          </p:cNvPr>
          <p:cNvSpPr>
            <a:spLocks noGrp="1"/>
          </p:cNvSpPr>
          <p:nvPr>
            <p:ph type="body" sz="quarter" idx="12"/>
          </p:nvPr>
        </p:nvSpPr>
        <p:spPr/>
        <p:txBody>
          <a:bodyPr>
            <a:normAutofit fontScale="70000" lnSpcReduction="20000"/>
          </a:bodyPr>
          <a:lstStyle/>
          <a:p>
            <a:pPr>
              <a:lnSpc>
                <a:spcPct val="120000"/>
              </a:lnSpc>
            </a:pPr>
            <a:r>
              <a:rPr lang="en-US" dirty="0"/>
              <a:t>Candidate provides </a:t>
            </a:r>
            <a:r>
              <a:rPr lang="en-US" u="sng" dirty="0"/>
              <a:t>all</a:t>
            </a:r>
            <a:r>
              <a:rPr lang="en-US" dirty="0"/>
              <a:t> information for this section.</a:t>
            </a:r>
          </a:p>
          <a:p>
            <a:pPr>
              <a:lnSpc>
                <a:spcPct val="120000"/>
              </a:lnSpc>
            </a:pPr>
            <a:r>
              <a:rPr lang="en-US" dirty="0"/>
              <a:t>The Research Administration Office can provide a summary of information regarding funded projects. (Reminder: gifts from industry or grants internal to Penn State may not show up on the Research Office list. You will then need to supply that information.)</a:t>
            </a:r>
          </a:p>
          <a:p>
            <a:pPr>
              <a:lnSpc>
                <a:spcPct val="120000"/>
              </a:lnSpc>
            </a:pPr>
            <a:r>
              <a:rPr lang="en-US" dirty="0"/>
              <a:t>All publications that have a status of ‘in-press’ or ‘accepted’ need to have documentation to confirm that status.</a:t>
            </a:r>
          </a:p>
          <a:p>
            <a:pPr>
              <a:lnSpc>
                <a:spcPct val="120000"/>
              </a:lnSpc>
            </a:pPr>
            <a:r>
              <a:rPr lang="en-US" dirty="0"/>
              <a:t>Grants and Contract information is updated in Activity </a:t>
            </a:r>
            <a:r>
              <a:rPr lang="en-US"/>
              <a:t>Insight every Monday.</a:t>
            </a:r>
            <a:endParaRPr lang="en-US" dirty="0"/>
          </a:p>
          <a:p>
            <a:pPr>
              <a:lnSpc>
                <a:spcPct val="120000"/>
              </a:lnSpc>
            </a:pPr>
            <a:r>
              <a:rPr lang="en-US" dirty="0"/>
              <a:t>Proposals submitted but not funded should be included in 2</a:t>
            </a:r>
            <a:r>
              <a:rPr lang="en-US" baseline="30000" dirty="0"/>
              <a:t>nd</a:t>
            </a:r>
            <a:r>
              <a:rPr lang="en-US" dirty="0"/>
              <a:t> and 4</a:t>
            </a:r>
            <a:r>
              <a:rPr lang="en-US" baseline="30000" dirty="0"/>
              <a:t>th</a:t>
            </a:r>
            <a:r>
              <a:rPr lang="en-US" dirty="0"/>
              <a:t> year dossiers </a:t>
            </a:r>
            <a:r>
              <a:rPr lang="en-US" u="sng" dirty="0"/>
              <a:t>only</a:t>
            </a:r>
            <a:r>
              <a:rPr lang="en-US" dirty="0"/>
              <a:t>.</a:t>
            </a:r>
          </a:p>
          <a:p>
            <a:pPr>
              <a:lnSpc>
                <a:spcPct val="120000"/>
              </a:lnSpc>
            </a:pPr>
            <a:r>
              <a:rPr lang="en-US" dirty="0"/>
              <a:t>Manuscripts in progress should be included in 2</a:t>
            </a:r>
            <a:r>
              <a:rPr lang="en-US" baseline="30000" dirty="0"/>
              <a:t>nd</a:t>
            </a:r>
            <a:r>
              <a:rPr lang="en-US" dirty="0"/>
              <a:t> and 4</a:t>
            </a:r>
            <a:r>
              <a:rPr lang="en-US" baseline="30000" dirty="0"/>
              <a:t>th</a:t>
            </a:r>
            <a:r>
              <a:rPr lang="en-US" dirty="0"/>
              <a:t> year dossiers </a:t>
            </a:r>
            <a:r>
              <a:rPr lang="en-US" u="sng" dirty="0"/>
              <a:t>only</a:t>
            </a:r>
            <a:r>
              <a:rPr lang="en-US" dirty="0"/>
              <a:t>. </a:t>
            </a:r>
          </a:p>
          <a:p>
            <a:pPr>
              <a:lnSpc>
                <a:spcPct val="120000"/>
              </a:lnSpc>
            </a:pPr>
            <a:r>
              <a:rPr lang="en-US" dirty="0"/>
              <a:t>Timeline for included material covers </a:t>
            </a:r>
            <a:r>
              <a:rPr lang="en-US" b="1" dirty="0"/>
              <a:t>candidate’s entire career</a:t>
            </a:r>
            <a:r>
              <a:rPr lang="en-US" dirty="0"/>
              <a:t>, including before PSU.</a:t>
            </a:r>
          </a:p>
        </p:txBody>
      </p:sp>
    </p:spTree>
    <p:extLst>
      <p:ext uri="{BB962C8B-B14F-4D97-AF65-F5344CB8AC3E}">
        <p14:creationId xmlns:p14="http://schemas.microsoft.com/office/powerpoint/2010/main" val="334944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AB62-2D15-4983-9335-770D23181EC9}"/>
              </a:ext>
            </a:extLst>
          </p:cNvPr>
          <p:cNvSpPr>
            <a:spLocks noGrp="1"/>
          </p:cNvSpPr>
          <p:nvPr>
            <p:ph type="title"/>
          </p:nvPr>
        </p:nvSpPr>
        <p:spPr/>
        <p:txBody>
          <a:bodyPr>
            <a:normAutofit fontScale="90000"/>
          </a:bodyPr>
          <a:lstStyle/>
          <a:p>
            <a:r>
              <a:rPr lang="en-US"/>
              <a:t>Service and the Scholarship of Service to the University, Society and the Profession – Section C</a:t>
            </a:r>
          </a:p>
        </p:txBody>
      </p:sp>
      <p:sp>
        <p:nvSpPr>
          <p:cNvPr id="3" name="Text Placeholder 2">
            <a:extLst>
              <a:ext uri="{FF2B5EF4-FFF2-40B4-BE49-F238E27FC236}">
                <a16:creationId xmlns:a16="http://schemas.microsoft.com/office/drawing/2014/main" id="{18E5718F-853B-4BF3-B514-50923E320E89}"/>
              </a:ext>
            </a:extLst>
          </p:cNvPr>
          <p:cNvSpPr>
            <a:spLocks noGrp="1"/>
          </p:cNvSpPr>
          <p:nvPr>
            <p:ph type="body" sz="quarter" idx="12"/>
          </p:nvPr>
        </p:nvSpPr>
        <p:spPr>
          <a:xfrm>
            <a:off x="838200" y="1733067"/>
            <a:ext cx="10515600" cy="4157188"/>
          </a:xfrm>
        </p:spPr>
        <p:txBody>
          <a:bodyPr>
            <a:normAutofit/>
          </a:bodyPr>
          <a:lstStyle/>
          <a:p>
            <a:pPr>
              <a:lnSpc>
                <a:spcPct val="100000"/>
              </a:lnSpc>
            </a:pPr>
            <a:r>
              <a:rPr lang="en-US" sz="2000" dirty="0"/>
              <a:t>Candidate provides </a:t>
            </a:r>
            <a:r>
              <a:rPr lang="en-US" sz="2000" u="sng" dirty="0"/>
              <a:t>all</a:t>
            </a:r>
            <a:r>
              <a:rPr lang="en-US" sz="2000" dirty="0"/>
              <a:t> information.</a:t>
            </a:r>
          </a:p>
          <a:p>
            <a:pPr>
              <a:lnSpc>
                <a:spcPct val="100000"/>
              </a:lnSpc>
            </a:pPr>
            <a:r>
              <a:rPr lang="en-US" sz="2000" dirty="0"/>
              <a:t>Timeline for included material:</a:t>
            </a:r>
          </a:p>
          <a:p>
            <a:pPr lvl="1">
              <a:lnSpc>
                <a:spcPct val="100000"/>
              </a:lnSpc>
            </a:pPr>
            <a:r>
              <a:rPr lang="en-US" sz="2000" dirty="0"/>
              <a:t>For tenure consideration, dossier will include material from date of employment at Penn State in a tenure-eligible position. </a:t>
            </a:r>
          </a:p>
          <a:p>
            <a:pPr lvl="1">
              <a:lnSpc>
                <a:spcPct val="100000"/>
              </a:lnSpc>
            </a:pPr>
            <a:r>
              <a:rPr lang="en-US" sz="2000" dirty="0"/>
              <a:t>For promotion consideration, dossier will include material from date of last promotion at Penn State or most recent five years – whichever is shorter. Candidates may include the last 10 years of service information if they wish.</a:t>
            </a:r>
          </a:p>
        </p:txBody>
      </p:sp>
    </p:spTree>
    <p:extLst>
      <p:ext uri="{BB962C8B-B14F-4D97-AF65-F5344CB8AC3E}">
        <p14:creationId xmlns:p14="http://schemas.microsoft.com/office/powerpoint/2010/main" val="255128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B71E-7E58-402A-ABFC-345234355A1E}"/>
              </a:ext>
            </a:extLst>
          </p:cNvPr>
          <p:cNvSpPr>
            <a:spLocks noGrp="1"/>
          </p:cNvSpPr>
          <p:nvPr>
            <p:ph type="title"/>
          </p:nvPr>
        </p:nvSpPr>
        <p:spPr/>
        <p:txBody>
          <a:bodyPr/>
          <a:lstStyle/>
          <a:p>
            <a:r>
              <a:rPr lang="en-US" dirty="0"/>
              <a:t>External Letters of Assessment	</a:t>
            </a:r>
          </a:p>
        </p:txBody>
      </p:sp>
      <p:sp>
        <p:nvSpPr>
          <p:cNvPr id="3" name="Text Placeholder 2">
            <a:extLst>
              <a:ext uri="{FF2B5EF4-FFF2-40B4-BE49-F238E27FC236}">
                <a16:creationId xmlns:a16="http://schemas.microsoft.com/office/drawing/2014/main" id="{8CC484B1-D2A5-49F9-9F09-7D8B6A55FEAD}"/>
              </a:ext>
            </a:extLst>
          </p:cNvPr>
          <p:cNvSpPr>
            <a:spLocks noGrp="1"/>
          </p:cNvSpPr>
          <p:nvPr>
            <p:ph type="body" sz="quarter" idx="12"/>
          </p:nvPr>
        </p:nvSpPr>
        <p:spPr>
          <a:xfrm>
            <a:off x="838200" y="1407382"/>
            <a:ext cx="10515600" cy="4276981"/>
          </a:xfrm>
        </p:spPr>
        <p:txBody>
          <a:bodyPr>
            <a:normAutofit fontScale="55000" lnSpcReduction="20000"/>
          </a:bodyPr>
          <a:lstStyle/>
          <a:p>
            <a:pPr>
              <a:lnSpc>
                <a:spcPct val="120000"/>
              </a:lnSpc>
            </a:pPr>
            <a:r>
              <a:rPr lang="en-US" sz="3200" dirty="0"/>
              <a:t>The candidate will submit 5 or 6 names of potential external letter writers including title, university affiliation, brief bio statement, and email address.</a:t>
            </a:r>
          </a:p>
          <a:p>
            <a:pPr>
              <a:lnSpc>
                <a:spcPct val="120000"/>
              </a:lnSpc>
            </a:pPr>
            <a:r>
              <a:rPr lang="en-US" sz="3200" dirty="0"/>
              <a:t>Do not include anyone who has been a supervisor, coauthor, proposal collaborator, or good friend.</a:t>
            </a:r>
          </a:p>
          <a:p>
            <a:pPr>
              <a:lnSpc>
                <a:spcPct val="120000"/>
              </a:lnSpc>
            </a:pPr>
            <a:r>
              <a:rPr lang="en-US" sz="3200" dirty="0"/>
              <a:t>The Departmental P&amp;T Committee, Head, and the College P&amp;T Committee may also provide lists of external letter writers.  The Dean will review the names and decide which external letter writers to contact.</a:t>
            </a:r>
          </a:p>
          <a:p>
            <a:pPr>
              <a:lnSpc>
                <a:spcPct val="120000"/>
              </a:lnSpc>
            </a:pPr>
            <a:r>
              <a:rPr lang="en-US" sz="3200" dirty="0"/>
              <a:t>The Dean’s Office will oversee the process of obtaining external letters of assessment. Candidates are not to contact potential external letter writers. </a:t>
            </a:r>
          </a:p>
          <a:p>
            <a:pPr>
              <a:lnSpc>
                <a:spcPct val="120000"/>
              </a:lnSpc>
            </a:pPr>
            <a:r>
              <a:rPr lang="en-US" sz="3200" dirty="0"/>
              <a:t>This section will remain confidential to the candidate for all time.</a:t>
            </a:r>
          </a:p>
          <a:p>
            <a:endParaRPr lang="en-US" dirty="0"/>
          </a:p>
          <a:p>
            <a:pPr marL="0" indent="0">
              <a:lnSpc>
                <a:spcPct val="120000"/>
              </a:lnSpc>
              <a:buNone/>
            </a:pPr>
            <a:r>
              <a:rPr lang="en-US" sz="2000" dirty="0"/>
              <a:t>**It is NOT appropriate for a candidate to contact potential letter writers either before or after the process – including contacts to “solicit their availability to write a letter.” For more information refer to the </a:t>
            </a:r>
            <a:r>
              <a:rPr lang="en-US" sz="2000" dirty="0">
                <a:hlinkClick r:id="rId3"/>
              </a:rPr>
              <a:t>Promotion and Tenure FAQs</a:t>
            </a:r>
            <a:r>
              <a:rPr lang="en-US" sz="2000" dirty="0"/>
              <a:t> document, question number 58. </a:t>
            </a:r>
          </a:p>
        </p:txBody>
      </p:sp>
    </p:spTree>
    <p:extLst>
      <p:ext uri="{BB962C8B-B14F-4D97-AF65-F5344CB8AC3E}">
        <p14:creationId xmlns:p14="http://schemas.microsoft.com/office/powerpoint/2010/main" val="40683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13B2-8655-46AB-B97B-5BB6BA5B69F4}"/>
              </a:ext>
            </a:extLst>
          </p:cNvPr>
          <p:cNvSpPr>
            <a:spLocks noGrp="1"/>
          </p:cNvSpPr>
          <p:nvPr>
            <p:ph type="title"/>
          </p:nvPr>
        </p:nvSpPr>
        <p:spPr/>
        <p:txBody>
          <a:bodyPr>
            <a:normAutofit fontScale="90000"/>
          </a:bodyPr>
          <a:lstStyle/>
          <a:p>
            <a:r>
              <a:rPr lang="en-US"/>
              <a:t>Statements of Evaluation of the Candidate by Review Committees and Administrators </a:t>
            </a:r>
          </a:p>
        </p:txBody>
      </p:sp>
      <p:sp>
        <p:nvSpPr>
          <p:cNvPr id="3" name="Text Placeholder 2">
            <a:extLst>
              <a:ext uri="{FF2B5EF4-FFF2-40B4-BE49-F238E27FC236}">
                <a16:creationId xmlns:a16="http://schemas.microsoft.com/office/drawing/2014/main" id="{8C2B5DE5-E375-4BAA-81F3-DE8BB3F05AD3}"/>
              </a:ext>
            </a:extLst>
          </p:cNvPr>
          <p:cNvSpPr>
            <a:spLocks noGrp="1"/>
          </p:cNvSpPr>
          <p:nvPr>
            <p:ph type="body" sz="quarter" idx="12"/>
          </p:nvPr>
        </p:nvSpPr>
        <p:spPr>
          <a:xfrm>
            <a:off x="838200" y="1907523"/>
            <a:ext cx="10515600" cy="3776840"/>
          </a:xfrm>
        </p:spPr>
        <p:txBody>
          <a:bodyPr>
            <a:normAutofit/>
          </a:bodyPr>
          <a:lstStyle/>
          <a:p>
            <a:pPr>
              <a:lnSpc>
                <a:spcPct val="100000"/>
              </a:lnSpc>
            </a:pPr>
            <a:r>
              <a:rPr lang="en-US" sz="2000" dirty="0"/>
              <a:t>Final section of the dossier </a:t>
            </a:r>
          </a:p>
          <a:p>
            <a:pPr>
              <a:lnSpc>
                <a:spcPct val="100000"/>
              </a:lnSpc>
            </a:pPr>
            <a:r>
              <a:rPr lang="en-US" sz="2000" dirty="0"/>
              <a:t>Letters in this section is generated by the:</a:t>
            </a:r>
          </a:p>
          <a:p>
            <a:pPr lvl="1">
              <a:lnSpc>
                <a:spcPct val="100000"/>
              </a:lnSpc>
            </a:pPr>
            <a:r>
              <a:rPr lang="en-US" sz="2000" dirty="0"/>
              <a:t>Departmental Promotion and Tenure Committee (peers)</a:t>
            </a:r>
          </a:p>
          <a:p>
            <a:pPr lvl="1">
              <a:lnSpc>
                <a:spcPct val="100000"/>
              </a:lnSpc>
            </a:pPr>
            <a:r>
              <a:rPr lang="en-US" sz="2000" dirty="0"/>
              <a:t>Head of Department (admin)</a:t>
            </a:r>
          </a:p>
          <a:p>
            <a:pPr lvl="1">
              <a:lnSpc>
                <a:spcPct val="100000"/>
              </a:lnSpc>
            </a:pPr>
            <a:r>
              <a:rPr lang="en-US" sz="2000" dirty="0"/>
              <a:t>College Promotion and Tenure Committee (peers)</a:t>
            </a:r>
          </a:p>
          <a:p>
            <a:pPr lvl="1">
              <a:lnSpc>
                <a:spcPct val="100000"/>
              </a:lnSpc>
            </a:pPr>
            <a:r>
              <a:rPr lang="en-US" sz="2000" dirty="0"/>
              <a:t>Dean (admin)</a:t>
            </a:r>
          </a:p>
          <a:p>
            <a:pPr marL="0" indent="0">
              <a:buNone/>
            </a:pPr>
            <a:endParaRPr lang="en-US" sz="2000" dirty="0"/>
          </a:p>
          <a:p>
            <a:r>
              <a:rPr lang="en-US" sz="2000" dirty="0"/>
              <a:t>For example, letters from 2</a:t>
            </a:r>
            <a:r>
              <a:rPr lang="en-US" sz="2000" baseline="30000" dirty="0"/>
              <a:t>nd</a:t>
            </a:r>
            <a:r>
              <a:rPr lang="en-US" sz="2000" dirty="0"/>
              <a:t> and 4</a:t>
            </a:r>
            <a:r>
              <a:rPr lang="en-US" sz="2000" baseline="30000" dirty="0"/>
              <a:t>th</a:t>
            </a:r>
            <a:r>
              <a:rPr lang="en-US" sz="2000" dirty="0"/>
              <a:t> year reviews are included in the 6</a:t>
            </a:r>
            <a:r>
              <a:rPr lang="en-US" sz="2000" baseline="30000" dirty="0"/>
              <a:t>th</a:t>
            </a:r>
            <a:r>
              <a:rPr lang="en-US" sz="2000" dirty="0"/>
              <a:t> year dosser.</a:t>
            </a:r>
          </a:p>
        </p:txBody>
      </p:sp>
    </p:spTree>
    <p:extLst>
      <p:ext uri="{BB962C8B-B14F-4D97-AF65-F5344CB8AC3E}">
        <p14:creationId xmlns:p14="http://schemas.microsoft.com/office/powerpoint/2010/main" val="285842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A439-5B87-E2FD-9812-6ACCB25373F6}"/>
              </a:ext>
            </a:extLst>
          </p:cNvPr>
          <p:cNvSpPr>
            <a:spLocks noGrp="1"/>
          </p:cNvSpPr>
          <p:nvPr>
            <p:ph type="title"/>
          </p:nvPr>
        </p:nvSpPr>
        <p:spPr>
          <a:xfrm>
            <a:off x="838200" y="284563"/>
            <a:ext cx="10515600" cy="620202"/>
          </a:xfrm>
        </p:spPr>
        <p:txBody>
          <a:bodyPr/>
          <a:lstStyle/>
          <a:p>
            <a:r>
              <a:rPr lang="en-US" dirty="0"/>
              <a:t>Timeline</a:t>
            </a:r>
          </a:p>
        </p:txBody>
      </p:sp>
      <p:sp>
        <p:nvSpPr>
          <p:cNvPr id="3" name="Text Placeholder 2">
            <a:extLst>
              <a:ext uri="{FF2B5EF4-FFF2-40B4-BE49-F238E27FC236}">
                <a16:creationId xmlns:a16="http://schemas.microsoft.com/office/drawing/2014/main" id="{AD3803A6-3AF8-DF23-8AAB-7DAC5C838CD5}"/>
              </a:ext>
            </a:extLst>
          </p:cNvPr>
          <p:cNvSpPr>
            <a:spLocks noGrp="1"/>
          </p:cNvSpPr>
          <p:nvPr>
            <p:ph type="body" sz="quarter" idx="12"/>
          </p:nvPr>
        </p:nvSpPr>
        <p:spPr>
          <a:xfrm>
            <a:off x="838200" y="1024558"/>
            <a:ext cx="10515600" cy="4157188"/>
          </a:xfrm>
        </p:spPr>
        <p:txBody>
          <a:bodyPr vert="horz" lIns="91440" tIns="45720" rIns="91440" bIns="45720" rtlCol="0" anchor="t">
            <a:noAutofit/>
          </a:bodyPr>
          <a:lstStyle/>
          <a:p>
            <a:pPr>
              <a:lnSpc>
                <a:spcPct val="120000"/>
              </a:lnSpc>
            </a:pPr>
            <a:r>
              <a:rPr lang="en-US" sz="1800" dirty="0"/>
              <a:t>After submission, the administrative assistant will review your dossier and tell you if changes need to be made. All changes should be made no later than the date given in the timeline. If the dossier is submitted on the due date, you will have approximately one-to-two weeks to make the requested edits. Consider sending in your dossier before the due date for more time to refine.</a:t>
            </a:r>
          </a:p>
          <a:p>
            <a:pPr>
              <a:lnSpc>
                <a:spcPct val="120000"/>
              </a:lnSpc>
            </a:pPr>
            <a:r>
              <a:rPr lang="en-US" sz="1800" dirty="0"/>
              <a:t>All edits should be made in Activity Insight (Watermark)</a:t>
            </a:r>
          </a:p>
          <a:p>
            <a:pPr>
              <a:lnSpc>
                <a:spcPct val="120000"/>
              </a:lnSpc>
            </a:pPr>
            <a:r>
              <a:rPr lang="en-US" sz="1800" dirty="0"/>
              <a:t>Common revisions typically include:</a:t>
            </a:r>
          </a:p>
          <a:p>
            <a:pPr lvl="1">
              <a:lnSpc>
                <a:spcPct val="120000"/>
              </a:lnSpc>
            </a:pPr>
            <a:r>
              <a:rPr lang="en-US" sz="1600" dirty="0"/>
              <a:t>For multiple-authored works the role and percentage of contribution of the candidate should be clearly indicated.</a:t>
            </a:r>
          </a:p>
          <a:p>
            <a:pPr lvl="1">
              <a:lnSpc>
                <a:spcPct val="120000"/>
              </a:lnSpc>
            </a:pPr>
            <a:r>
              <a:rPr lang="en-US" sz="1600" dirty="0"/>
              <a:t>All publications that have a status of ‘in-press’ or ‘accepted’ need to have documentation to confirm that status. Send that documentation to the administrative assistant.</a:t>
            </a:r>
          </a:p>
          <a:p>
            <a:pPr lvl="1">
              <a:lnSpc>
                <a:spcPct val="120000"/>
              </a:lnSpc>
            </a:pPr>
            <a:r>
              <a:rPr lang="en-US" sz="1600" dirty="0"/>
              <a:t>Presentations will need a role for each entry.</a:t>
            </a:r>
          </a:p>
          <a:p>
            <a:pPr lvl="1">
              <a:lnSpc>
                <a:spcPct val="120000"/>
              </a:lnSpc>
            </a:pPr>
            <a:r>
              <a:rPr lang="en-US" sz="1600" dirty="0"/>
              <a:t>Make sure formats for all entries in the ‘Research’ section are as consistent as possible. For example, publications should include the information listed below:</a:t>
            </a:r>
          </a:p>
          <a:p>
            <a:pPr lvl="2">
              <a:lnSpc>
                <a:spcPct val="120000"/>
              </a:lnSpc>
            </a:pPr>
            <a:r>
              <a:rPr lang="en-US" sz="1600" dirty="0"/>
              <a:t>Multiple authors, contribution type, percentage of contribution, year, title, journal name, page numbers, volume/issue</a:t>
            </a:r>
          </a:p>
        </p:txBody>
      </p:sp>
    </p:spTree>
    <p:extLst>
      <p:ext uri="{BB962C8B-B14F-4D97-AF65-F5344CB8AC3E}">
        <p14:creationId xmlns:p14="http://schemas.microsoft.com/office/powerpoint/2010/main" val="70328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0FC5-05C7-4ED9-A621-56E834746DBE}"/>
              </a:ext>
            </a:extLst>
          </p:cNvPr>
          <p:cNvSpPr>
            <a:spLocks noGrp="1"/>
          </p:cNvSpPr>
          <p:nvPr>
            <p:ph type="title"/>
          </p:nvPr>
        </p:nvSpPr>
        <p:spPr/>
        <p:txBody>
          <a:bodyPr>
            <a:normAutofit fontScale="90000"/>
          </a:bodyPr>
          <a:lstStyle/>
          <a:p>
            <a:r>
              <a:rPr lang="en-US"/>
              <a:t>2</a:t>
            </a:r>
            <a:r>
              <a:rPr lang="en-US" baseline="30000"/>
              <a:t>nd</a:t>
            </a:r>
            <a:r>
              <a:rPr lang="en-US"/>
              <a:t> Year Review</a:t>
            </a:r>
            <a:br>
              <a:rPr lang="en-US"/>
            </a:br>
            <a:r>
              <a:rPr lang="en-US" sz="2200" i="1"/>
              <a:t>(Please note** if the date below falls on a weekend the due date will be on the closest business day.)</a:t>
            </a:r>
            <a:endParaRPr lang="en-US" i="1"/>
          </a:p>
        </p:txBody>
      </p:sp>
      <p:graphicFrame>
        <p:nvGraphicFramePr>
          <p:cNvPr id="4" name="Diagram 3">
            <a:extLst>
              <a:ext uri="{FF2B5EF4-FFF2-40B4-BE49-F238E27FC236}">
                <a16:creationId xmlns:a16="http://schemas.microsoft.com/office/drawing/2014/main" id="{8CB7E122-7ACB-4D35-8A8C-45E2508C223C}"/>
              </a:ext>
            </a:extLst>
          </p:cNvPr>
          <p:cNvGraphicFramePr/>
          <p:nvPr>
            <p:extLst>
              <p:ext uri="{D42A27DB-BD31-4B8C-83A1-F6EECF244321}">
                <p14:modId xmlns:p14="http://schemas.microsoft.com/office/powerpoint/2010/main" val="2943831343"/>
              </p:ext>
            </p:extLst>
          </p:nvPr>
        </p:nvGraphicFramePr>
        <p:xfrm>
          <a:off x="618565" y="1407382"/>
          <a:ext cx="10515599" cy="361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92" name="TextBox 2291">
            <a:extLst>
              <a:ext uri="{FF2B5EF4-FFF2-40B4-BE49-F238E27FC236}">
                <a16:creationId xmlns:a16="http://schemas.microsoft.com/office/drawing/2014/main" id="{ADB26DE1-9F44-06B2-556B-9A2F9D74BE80}"/>
              </a:ext>
            </a:extLst>
          </p:cNvPr>
          <p:cNvSpPr txBox="1"/>
          <p:nvPr/>
        </p:nvSpPr>
        <p:spPr>
          <a:xfrm>
            <a:off x="839141" y="4865511"/>
            <a:ext cx="72023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03864"/>
                </a:solidFill>
              </a:rPr>
              <a:t>Note: this timeline would also be used for a 3rd year reviews. </a:t>
            </a:r>
            <a:r>
              <a:rPr lang="en-US"/>
              <a:t>​</a:t>
            </a:r>
          </a:p>
        </p:txBody>
      </p:sp>
    </p:spTree>
    <p:extLst>
      <p:ext uri="{BB962C8B-B14F-4D97-AF65-F5344CB8AC3E}">
        <p14:creationId xmlns:p14="http://schemas.microsoft.com/office/powerpoint/2010/main" val="67875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8C58-7FB3-4792-AD3D-3F4E7D49D0AB}"/>
              </a:ext>
            </a:extLst>
          </p:cNvPr>
          <p:cNvSpPr>
            <a:spLocks noGrp="1"/>
          </p:cNvSpPr>
          <p:nvPr>
            <p:ph type="title"/>
          </p:nvPr>
        </p:nvSpPr>
        <p:spPr/>
        <p:txBody>
          <a:bodyPr>
            <a:normAutofit fontScale="90000"/>
          </a:bodyPr>
          <a:lstStyle/>
          <a:p>
            <a:r>
              <a:rPr lang="en-US"/>
              <a:t>4</a:t>
            </a:r>
            <a:r>
              <a:rPr lang="en-US" baseline="30000"/>
              <a:t>th</a:t>
            </a:r>
            <a:r>
              <a:rPr lang="en-US"/>
              <a:t> Year Review</a:t>
            </a:r>
            <a:br>
              <a:rPr lang="en-US"/>
            </a:br>
            <a:r>
              <a:rPr lang="en-US" sz="2200" i="1"/>
              <a:t>(Please note** </a:t>
            </a:r>
            <a:r>
              <a:rPr lang="en-US" sz="2200" i="1">
                <a:ea typeface="+mj-lt"/>
                <a:cs typeface="+mj-lt"/>
              </a:rPr>
              <a:t>if the date below falls on a weekend the due date will be on the closest business day.)</a:t>
            </a:r>
            <a:endParaRPr lang="en-US" sz="2200">
              <a:ea typeface="+mj-lt"/>
              <a:cs typeface="+mj-lt"/>
            </a:endParaRPr>
          </a:p>
          <a:p>
            <a:endParaRPr lang="en-US" sz="2200" i="1"/>
          </a:p>
        </p:txBody>
      </p:sp>
      <p:sp>
        <p:nvSpPr>
          <p:cNvPr id="3" name="Text Placeholder 2">
            <a:extLst>
              <a:ext uri="{FF2B5EF4-FFF2-40B4-BE49-F238E27FC236}">
                <a16:creationId xmlns:a16="http://schemas.microsoft.com/office/drawing/2014/main" id="{D26A0EAD-CEF3-40B7-BF42-313544D05B73}"/>
              </a:ext>
            </a:extLst>
          </p:cNvPr>
          <p:cNvSpPr>
            <a:spLocks noGrp="1"/>
          </p:cNvSpPr>
          <p:nvPr>
            <p:ph type="body" sz="quarter" idx="12"/>
          </p:nvPr>
        </p:nvSpPr>
        <p:spPr>
          <a:xfrm>
            <a:off x="838200" y="4984375"/>
            <a:ext cx="10349753" cy="699987"/>
          </a:xfrm>
        </p:spPr>
        <p:txBody>
          <a:bodyPr vert="horz" lIns="91440" tIns="45720" rIns="91440" bIns="45720" rtlCol="0" anchor="t">
            <a:normAutofit/>
          </a:bodyPr>
          <a:lstStyle/>
          <a:p>
            <a:pPr>
              <a:buNone/>
            </a:pPr>
            <a:r>
              <a:rPr lang="en-US" sz="1800">
                <a:ea typeface="+mn-lt"/>
                <a:cs typeface="+mn-lt"/>
              </a:rPr>
              <a:t>Note: this timeline would also be used for a 5th year review. </a:t>
            </a:r>
          </a:p>
        </p:txBody>
      </p:sp>
      <p:graphicFrame>
        <p:nvGraphicFramePr>
          <p:cNvPr id="4" name="Diagram 3">
            <a:extLst>
              <a:ext uri="{FF2B5EF4-FFF2-40B4-BE49-F238E27FC236}">
                <a16:creationId xmlns:a16="http://schemas.microsoft.com/office/drawing/2014/main" id="{E00581D6-EB52-4F18-88DD-D3F9D973B267}"/>
              </a:ext>
            </a:extLst>
          </p:cNvPr>
          <p:cNvGraphicFramePr/>
          <p:nvPr>
            <p:extLst>
              <p:ext uri="{D42A27DB-BD31-4B8C-83A1-F6EECF244321}">
                <p14:modId xmlns:p14="http://schemas.microsoft.com/office/powerpoint/2010/main" val="1171578928"/>
              </p:ext>
            </p:extLst>
          </p:nvPr>
        </p:nvGraphicFramePr>
        <p:xfrm>
          <a:off x="1079305" y="616184"/>
          <a:ext cx="103497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51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17FA-242E-4D26-82AB-EDF5F30D7A28}"/>
              </a:ext>
            </a:extLst>
          </p:cNvPr>
          <p:cNvSpPr>
            <a:spLocks noGrp="1"/>
          </p:cNvSpPr>
          <p:nvPr>
            <p:ph type="title"/>
          </p:nvPr>
        </p:nvSpPr>
        <p:spPr>
          <a:xfrm>
            <a:off x="838199" y="409565"/>
            <a:ext cx="11230669" cy="620202"/>
          </a:xfrm>
        </p:spPr>
        <p:txBody>
          <a:bodyPr>
            <a:noAutofit/>
          </a:bodyPr>
          <a:lstStyle/>
          <a:p>
            <a:r>
              <a:rPr lang="en-US" sz="2800" dirty="0"/>
              <a:t>6</a:t>
            </a:r>
            <a:r>
              <a:rPr lang="en-US" sz="2800" baseline="30000" dirty="0"/>
              <a:t>th</a:t>
            </a:r>
            <a:r>
              <a:rPr lang="en-US" sz="2800" dirty="0"/>
              <a:t> Year Review, Promotion to Professor, 5</a:t>
            </a:r>
            <a:r>
              <a:rPr lang="en-US" sz="2800" baseline="30000" dirty="0"/>
              <a:t>th</a:t>
            </a:r>
            <a:r>
              <a:rPr lang="en-US" sz="2800" dirty="0"/>
              <a:t> Year (early/out of sequence)</a:t>
            </a:r>
          </a:p>
        </p:txBody>
      </p:sp>
      <p:sp>
        <p:nvSpPr>
          <p:cNvPr id="3" name="Text Placeholder 2">
            <a:extLst>
              <a:ext uri="{FF2B5EF4-FFF2-40B4-BE49-F238E27FC236}">
                <a16:creationId xmlns:a16="http://schemas.microsoft.com/office/drawing/2014/main" id="{97C3D1D8-F96A-46D2-B7C5-2A13622A1D41}"/>
              </a:ext>
            </a:extLst>
          </p:cNvPr>
          <p:cNvSpPr>
            <a:spLocks noGrp="1"/>
          </p:cNvSpPr>
          <p:nvPr>
            <p:ph type="body" sz="quarter" idx="12"/>
          </p:nvPr>
        </p:nvSpPr>
        <p:spPr>
          <a:xfrm>
            <a:off x="3309990" y="5146836"/>
            <a:ext cx="8043810" cy="753038"/>
          </a:xfrm>
        </p:spPr>
        <p:txBody>
          <a:bodyPr vert="horz" lIns="91440" tIns="45720" rIns="91440" bIns="45720" rtlCol="0" anchor="t">
            <a:normAutofit fontScale="47500" lnSpcReduction="20000"/>
          </a:bodyPr>
          <a:lstStyle/>
          <a:p>
            <a:pPr marL="0" indent="0">
              <a:lnSpc>
                <a:spcPct val="120000"/>
              </a:lnSpc>
              <a:buNone/>
            </a:pPr>
            <a:r>
              <a:rPr lang="en-US" dirty="0"/>
              <a:t>Note:</a:t>
            </a:r>
            <a:br>
              <a:rPr lang="en-US" dirty="0"/>
            </a:br>
            <a:r>
              <a:rPr lang="en-US" dirty="0">
                <a:ea typeface="+mn-lt"/>
                <a:cs typeface="+mn-lt"/>
              </a:rPr>
              <a:t>If</a:t>
            </a:r>
            <a:r>
              <a:rPr lang="en-US" dirty="0"/>
              <a:t> the dates above falls on a weekend the due date will be on the closest business day.)</a:t>
            </a:r>
            <a:br>
              <a:rPr lang="en-US" i="1" dirty="0">
                <a:latin typeface="Franklin Gothic Medium"/>
              </a:rPr>
            </a:br>
            <a:r>
              <a:rPr lang="en-US" dirty="0"/>
              <a:t>Having the dossier complete </a:t>
            </a:r>
            <a:r>
              <a:rPr lang="en-US" u="sng" dirty="0"/>
              <a:t>and</a:t>
            </a:r>
            <a:r>
              <a:rPr lang="en-US" dirty="0"/>
              <a:t> accurate by the July 1</a:t>
            </a:r>
            <a:r>
              <a:rPr lang="en-US" baseline="30000" dirty="0"/>
              <a:t>st</a:t>
            </a:r>
            <a:r>
              <a:rPr lang="en-US" dirty="0"/>
              <a:t> date alleviates having to rewrite with looming deadlines.</a:t>
            </a:r>
          </a:p>
        </p:txBody>
      </p:sp>
      <p:graphicFrame>
        <p:nvGraphicFramePr>
          <p:cNvPr id="8" name="Diagram 7">
            <a:extLst>
              <a:ext uri="{FF2B5EF4-FFF2-40B4-BE49-F238E27FC236}">
                <a16:creationId xmlns:a16="http://schemas.microsoft.com/office/drawing/2014/main" id="{37022CB9-8C19-4AE8-BFE9-6038811D2118}"/>
              </a:ext>
            </a:extLst>
          </p:cNvPr>
          <p:cNvGraphicFramePr/>
          <p:nvPr>
            <p:extLst>
              <p:ext uri="{D42A27DB-BD31-4B8C-83A1-F6EECF244321}">
                <p14:modId xmlns:p14="http://schemas.microsoft.com/office/powerpoint/2010/main" val="1243490047"/>
              </p:ext>
            </p:extLst>
          </p:nvPr>
        </p:nvGraphicFramePr>
        <p:xfrm>
          <a:off x="1004046" y="719666"/>
          <a:ext cx="103497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377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989F-97CB-47EC-8CB0-21B3F029807D}"/>
              </a:ext>
            </a:extLst>
          </p:cNvPr>
          <p:cNvSpPr>
            <a:spLocks noGrp="1"/>
          </p:cNvSpPr>
          <p:nvPr>
            <p:ph type="title"/>
          </p:nvPr>
        </p:nvSpPr>
        <p:spPr/>
        <p:txBody>
          <a:bodyPr/>
          <a:lstStyle/>
          <a:p>
            <a:r>
              <a:rPr lang="en-US"/>
              <a:t>Staying of the Provisional Tenure Period</a:t>
            </a:r>
          </a:p>
        </p:txBody>
      </p:sp>
      <p:sp>
        <p:nvSpPr>
          <p:cNvPr id="3" name="Text Placeholder 2">
            <a:extLst>
              <a:ext uri="{FF2B5EF4-FFF2-40B4-BE49-F238E27FC236}">
                <a16:creationId xmlns:a16="http://schemas.microsoft.com/office/drawing/2014/main" id="{99CD29F6-6A65-4D80-8480-880AE9AFB364}"/>
              </a:ext>
            </a:extLst>
          </p:cNvPr>
          <p:cNvSpPr>
            <a:spLocks noGrp="1"/>
          </p:cNvSpPr>
          <p:nvPr>
            <p:ph type="body" sz="quarter" idx="12"/>
          </p:nvPr>
        </p:nvSpPr>
        <p:spPr/>
        <p:txBody>
          <a:bodyPr vert="horz" lIns="91440" tIns="45720" rIns="91440" bIns="45720" rtlCol="0" anchor="t">
            <a:normAutofit fontScale="77500" lnSpcReduction="20000"/>
          </a:bodyPr>
          <a:lstStyle/>
          <a:p>
            <a:pPr>
              <a:lnSpc>
                <a:spcPct val="110000"/>
              </a:lnSpc>
            </a:pPr>
            <a:r>
              <a:rPr lang="en-US" dirty="0"/>
              <a:t>Upon the written request of a faculty member, the Executive Vice President and Provost may grant a temporary staying of the tenure provisional period, if in his/her judgment, the academic performance of the provisional faculty member would be adversely affected by: the responsibility as primary caregiver after the birth or adoption of a child, a serious personal illness, the provision of care for a seriously ill family member, or any similar situation. </a:t>
            </a:r>
          </a:p>
          <a:p>
            <a:pPr>
              <a:lnSpc>
                <a:spcPct val="110000"/>
              </a:lnSpc>
            </a:pPr>
            <a:r>
              <a:rPr lang="en-US" dirty="0"/>
              <a:t>This special exception would be for one academic year and would normally be granted no more than twice, for a provisional faculty member seeking tenure.</a:t>
            </a:r>
          </a:p>
          <a:p>
            <a:pPr>
              <a:lnSpc>
                <a:spcPct val="110000"/>
              </a:lnSpc>
            </a:pPr>
            <a:r>
              <a:rPr lang="en-US" dirty="0"/>
              <a:t>At the end of the stayed year the faculty member would continue on the tenure track.</a:t>
            </a:r>
          </a:p>
          <a:p>
            <a:pPr marL="0" indent="0">
              <a:lnSpc>
                <a:spcPct val="110000"/>
              </a:lnSpc>
              <a:buNone/>
            </a:pPr>
            <a:endParaRPr lang="en-US" sz="2400" dirty="0"/>
          </a:p>
          <a:p>
            <a:pPr marL="0" indent="0">
              <a:lnSpc>
                <a:spcPct val="110000"/>
              </a:lnSpc>
              <a:buNone/>
            </a:pPr>
            <a:r>
              <a:rPr lang="en-US" sz="2400" dirty="0"/>
              <a:t>** See appendix G of </a:t>
            </a:r>
            <a:r>
              <a:rPr lang="en-US" sz="2400" dirty="0">
                <a:hlinkClick r:id="rId3"/>
              </a:rPr>
              <a:t>University Guidelines</a:t>
            </a:r>
            <a:endParaRPr lang="en-US" sz="2400" dirty="0"/>
          </a:p>
        </p:txBody>
      </p:sp>
    </p:spTree>
    <p:extLst>
      <p:ext uri="{BB962C8B-B14F-4D97-AF65-F5344CB8AC3E}">
        <p14:creationId xmlns:p14="http://schemas.microsoft.com/office/powerpoint/2010/main" val="387434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50FB-1B11-4FE6-ACCA-620460E75737}"/>
              </a:ext>
            </a:extLst>
          </p:cNvPr>
          <p:cNvSpPr>
            <a:spLocks noGrp="1"/>
          </p:cNvSpPr>
          <p:nvPr>
            <p:ph type="title"/>
          </p:nvPr>
        </p:nvSpPr>
        <p:spPr/>
        <p:txBody>
          <a:bodyPr/>
          <a:lstStyle/>
          <a:p>
            <a:r>
              <a:rPr lang="en-US"/>
              <a:t>Promotion and Tenure General Criteria</a:t>
            </a:r>
          </a:p>
        </p:txBody>
      </p:sp>
      <p:sp>
        <p:nvSpPr>
          <p:cNvPr id="3" name="Text Placeholder 2">
            <a:extLst>
              <a:ext uri="{FF2B5EF4-FFF2-40B4-BE49-F238E27FC236}">
                <a16:creationId xmlns:a16="http://schemas.microsoft.com/office/drawing/2014/main" id="{7F7A2A0F-EEF0-48D4-99F4-43D1086A07E8}"/>
              </a:ext>
            </a:extLst>
          </p:cNvPr>
          <p:cNvSpPr>
            <a:spLocks noGrp="1"/>
          </p:cNvSpPr>
          <p:nvPr>
            <p:ph type="body" sz="quarter" idx="12"/>
          </p:nvPr>
        </p:nvSpPr>
        <p:spPr>
          <a:xfrm>
            <a:off x="838200" y="1527175"/>
            <a:ext cx="10713098" cy="4157188"/>
          </a:xfrm>
        </p:spPr>
        <p:txBody>
          <a:bodyPr>
            <a:normAutofit/>
          </a:bodyPr>
          <a:lstStyle/>
          <a:p>
            <a:r>
              <a:rPr lang="en-US" dirty="0"/>
              <a:t>Scholarship of Teaching and Learning</a:t>
            </a:r>
          </a:p>
          <a:p>
            <a:r>
              <a:rPr lang="en-US" dirty="0"/>
              <a:t>Scholarship of Research and Creative Accomplishments</a:t>
            </a:r>
          </a:p>
          <a:p>
            <a:r>
              <a:rPr lang="en-US" dirty="0"/>
              <a:t>Service and the Scholarship of Service to the University, Society and the Profession</a:t>
            </a:r>
          </a:p>
          <a:p>
            <a:endParaRPr lang="en-US" dirty="0"/>
          </a:p>
          <a:p>
            <a:pPr marL="0" indent="0">
              <a:buNone/>
            </a:pPr>
            <a:r>
              <a:rPr lang="en-US" sz="2000" i="1" dirty="0"/>
              <a:t>Note: PSU’s “Activity Insight” is changing name to </a:t>
            </a:r>
          </a:p>
          <a:p>
            <a:pPr marL="0" indent="0">
              <a:buNone/>
            </a:pPr>
            <a:r>
              <a:rPr lang="en-US" sz="2000" i="1" dirty="0"/>
              <a:t>“Watermark Faculty Success”</a:t>
            </a:r>
          </a:p>
        </p:txBody>
      </p:sp>
      <p:pic>
        <p:nvPicPr>
          <p:cNvPr id="5" name="Picture 4">
            <a:extLst>
              <a:ext uri="{FF2B5EF4-FFF2-40B4-BE49-F238E27FC236}">
                <a16:creationId xmlns:a16="http://schemas.microsoft.com/office/drawing/2014/main" id="{36EF5C06-22EC-E757-31C6-B3E7B812B42D}"/>
              </a:ext>
            </a:extLst>
          </p:cNvPr>
          <p:cNvPicPr>
            <a:picLocks noChangeAspect="1"/>
          </p:cNvPicPr>
          <p:nvPr/>
        </p:nvPicPr>
        <p:blipFill>
          <a:blip r:embed="rId3"/>
          <a:stretch>
            <a:fillRect/>
          </a:stretch>
        </p:blipFill>
        <p:spPr>
          <a:xfrm>
            <a:off x="6452465" y="3809978"/>
            <a:ext cx="5429290" cy="30480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317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870D-5149-4D03-B276-821EE73995E7}"/>
              </a:ext>
            </a:extLst>
          </p:cNvPr>
          <p:cNvSpPr>
            <a:spLocks noGrp="1"/>
          </p:cNvSpPr>
          <p:nvPr>
            <p:ph type="title"/>
          </p:nvPr>
        </p:nvSpPr>
        <p:spPr>
          <a:xfrm>
            <a:off x="838200" y="217951"/>
            <a:ext cx="10515600" cy="620202"/>
          </a:xfrm>
        </p:spPr>
        <p:txBody>
          <a:bodyPr/>
          <a:lstStyle/>
          <a:p>
            <a:r>
              <a:rPr lang="en-US"/>
              <a:t>Please remember…	</a:t>
            </a:r>
          </a:p>
        </p:txBody>
      </p:sp>
      <p:sp>
        <p:nvSpPr>
          <p:cNvPr id="3" name="Text Placeholder 2">
            <a:extLst>
              <a:ext uri="{FF2B5EF4-FFF2-40B4-BE49-F238E27FC236}">
                <a16:creationId xmlns:a16="http://schemas.microsoft.com/office/drawing/2014/main" id="{094CA114-BB86-4C66-95CE-3CE013717254}"/>
              </a:ext>
            </a:extLst>
          </p:cNvPr>
          <p:cNvSpPr>
            <a:spLocks noGrp="1"/>
          </p:cNvSpPr>
          <p:nvPr>
            <p:ph type="body" sz="quarter" idx="12"/>
          </p:nvPr>
        </p:nvSpPr>
        <p:spPr>
          <a:xfrm>
            <a:off x="838200" y="957945"/>
            <a:ext cx="10946054" cy="5424687"/>
          </a:xfrm>
        </p:spPr>
        <p:txBody>
          <a:bodyPr vert="horz" lIns="91440" tIns="45720" rIns="91440" bIns="45720" rtlCol="0" anchor="t">
            <a:noAutofit/>
          </a:bodyPr>
          <a:lstStyle/>
          <a:p>
            <a:r>
              <a:rPr lang="en-US" sz="1800" dirty="0"/>
              <a:t>Read AC-23 policy and it’s Guidelines (responsibility of the candidate to read material associated with P&amp;T). </a:t>
            </a:r>
          </a:p>
          <a:p>
            <a:r>
              <a:rPr lang="en-US" sz="1800" dirty="0"/>
              <a:t>Follow each section within the dossier; ensure consistency and thoroughness within each section.</a:t>
            </a:r>
          </a:p>
          <a:p>
            <a:r>
              <a:rPr lang="en-US" sz="1800" dirty="0"/>
              <a:t>Use Activity Insight Digital Measures (Watermark) to populate your dossier and to make any requested changes. </a:t>
            </a:r>
            <a:r>
              <a:rPr lang="en-US" sz="1800" dirty="0">
                <a:hlinkClick r:id="rId3"/>
              </a:rPr>
              <a:t>https://activityinsight.psu.edu/</a:t>
            </a:r>
            <a:endParaRPr lang="en-US" sz="1800" dirty="0"/>
          </a:p>
          <a:p>
            <a:r>
              <a:rPr lang="en-US" sz="1800" dirty="0"/>
              <a:t>Everything listed is most recent date first (classes taught, articles published, etc.).</a:t>
            </a:r>
          </a:p>
          <a:p>
            <a:r>
              <a:rPr lang="en-US" sz="1800" dirty="0"/>
              <a:t>Please note everything must be factual (when in doubt, leave it out). If a section does not apply, don't use it.</a:t>
            </a:r>
          </a:p>
          <a:p>
            <a:r>
              <a:rPr lang="en-US" sz="1800" dirty="0"/>
              <a:t>Please consult with Kathy Wiest for questions.</a:t>
            </a:r>
          </a:p>
          <a:p>
            <a:r>
              <a:rPr lang="en-US" sz="1800" dirty="0"/>
              <a:t>“Faculty candidates under review are discouraged from approaching committee members at any time concerning the disposition of their review and should understand that inquiries of this type are deemed entirely inappropriate.” </a:t>
            </a:r>
          </a:p>
          <a:p>
            <a:r>
              <a:rPr lang="en-US" sz="1800" dirty="0"/>
              <a:t>Invite your colleagues and ADFA to review and comment on your narrative.</a:t>
            </a:r>
          </a:p>
          <a:p>
            <a:r>
              <a:rPr lang="en-US" sz="1800" dirty="0"/>
              <a:t>Start early. You will need to allow yourself time to input your data into Activity Insight. Administrative support staff </a:t>
            </a:r>
            <a:r>
              <a:rPr lang="en-US" sz="1800" u="sng" dirty="0"/>
              <a:t>cannot</a:t>
            </a:r>
            <a:r>
              <a:rPr lang="en-US" sz="1800" dirty="0"/>
              <a:t> enter the data. </a:t>
            </a:r>
          </a:p>
        </p:txBody>
      </p:sp>
    </p:spTree>
    <p:extLst>
      <p:ext uri="{BB962C8B-B14F-4D97-AF65-F5344CB8AC3E}">
        <p14:creationId xmlns:p14="http://schemas.microsoft.com/office/powerpoint/2010/main" val="117876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9855-2C9D-4E1E-98DD-44452D32FEB9}"/>
              </a:ext>
            </a:extLst>
          </p:cNvPr>
          <p:cNvSpPr>
            <a:spLocks noGrp="1"/>
          </p:cNvSpPr>
          <p:nvPr>
            <p:ph type="title"/>
          </p:nvPr>
        </p:nvSpPr>
        <p:spPr/>
        <p:txBody>
          <a:bodyPr/>
          <a:lstStyle/>
          <a:p>
            <a:r>
              <a:rPr lang="en-US"/>
              <a:t>Activity Insight</a:t>
            </a:r>
          </a:p>
        </p:txBody>
      </p:sp>
      <p:sp>
        <p:nvSpPr>
          <p:cNvPr id="3" name="Text Placeholder 2">
            <a:extLst>
              <a:ext uri="{FF2B5EF4-FFF2-40B4-BE49-F238E27FC236}">
                <a16:creationId xmlns:a16="http://schemas.microsoft.com/office/drawing/2014/main" id="{179C1C70-9D35-4F6F-918B-F5B39E7CEDC2}"/>
              </a:ext>
            </a:extLst>
          </p:cNvPr>
          <p:cNvSpPr>
            <a:spLocks noGrp="1"/>
          </p:cNvSpPr>
          <p:nvPr>
            <p:ph type="body" sz="quarter" idx="12"/>
          </p:nvPr>
        </p:nvSpPr>
        <p:spPr/>
        <p:txBody>
          <a:bodyPr/>
          <a:lstStyle/>
          <a:p>
            <a:pPr marL="0" indent="0">
              <a:lnSpc>
                <a:spcPct val="100000"/>
              </a:lnSpc>
              <a:buNone/>
            </a:pPr>
            <a:r>
              <a:rPr lang="en-US" dirty="0"/>
              <a:t>All promotion and tenure dossiers must be created using the Faculty Activity Insight (FAIS) Digital Measures Database </a:t>
            </a:r>
          </a:p>
          <a:p>
            <a:pPr marL="0" indent="0">
              <a:lnSpc>
                <a:spcPct val="100000"/>
              </a:lnSpc>
              <a:buNone/>
            </a:pPr>
            <a:r>
              <a:rPr lang="en-US" dirty="0"/>
              <a:t>	(renaming: Watermark Faculty Success)</a:t>
            </a:r>
          </a:p>
          <a:p>
            <a:pPr marL="0" indent="0">
              <a:lnSpc>
                <a:spcPct val="100000"/>
              </a:lnSpc>
              <a:buNone/>
            </a:pPr>
            <a:endParaRPr lang="en-US" dirty="0"/>
          </a:p>
          <a:p>
            <a:pPr marL="0" indent="0">
              <a:lnSpc>
                <a:spcPct val="100000"/>
              </a:lnSpc>
              <a:buNone/>
            </a:pPr>
            <a:r>
              <a:rPr lang="en-US" dirty="0"/>
              <a:t>Training and Frequently Asked Questions:</a:t>
            </a:r>
          </a:p>
          <a:p>
            <a:pPr marL="0" indent="0">
              <a:lnSpc>
                <a:spcPct val="100000"/>
              </a:lnSpc>
              <a:buNone/>
            </a:pPr>
            <a:r>
              <a:rPr lang="en-US" dirty="0">
                <a:hlinkClick r:id="rId3"/>
              </a:rPr>
              <a:t>https://activityinsight.psu.edu/</a:t>
            </a:r>
            <a:r>
              <a:rPr lang="en-US" dirty="0"/>
              <a:t> </a:t>
            </a:r>
          </a:p>
        </p:txBody>
      </p:sp>
    </p:spTree>
    <p:extLst>
      <p:ext uri="{BB962C8B-B14F-4D97-AF65-F5344CB8AC3E}">
        <p14:creationId xmlns:p14="http://schemas.microsoft.com/office/powerpoint/2010/main" val="4000856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D98A-CF59-478E-AE1D-3B28BAFE601C}"/>
              </a:ext>
            </a:extLst>
          </p:cNvPr>
          <p:cNvSpPr>
            <a:spLocks noGrp="1"/>
          </p:cNvSpPr>
          <p:nvPr>
            <p:ph type="title"/>
          </p:nvPr>
        </p:nvSpPr>
        <p:spPr/>
        <p:txBody>
          <a:bodyPr>
            <a:normAutofit fontScale="90000"/>
          </a:bodyPr>
          <a:lstStyle/>
          <a:p>
            <a:r>
              <a:rPr lang="en-US"/>
              <a:t>AC-23 Penn State Promotion and Tenure Procedures and Regulation</a:t>
            </a:r>
          </a:p>
        </p:txBody>
      </p:sp>
      <p:sp>
        <p:nvSpPr>
          <p:cNvPr id="3" name="Text Placeholder 2">
            <a:extLst>
              <a:ext uri="{FF2B5EF4-FFF2-40B4-BE49-F238E27FC236}">
                <a16:creationId xmlns:a16="http://schemas.microsoft.com/office/drawing/2014/main" id="{A3871125-A8CA-41A6-8624-C1DDB81F4717}"/>
              </a:ext>
            </a:extLst>
          </p:cNvPr>
          <p:cNvSpPr>
            <a:spLocks noGrp="1"/>
          </p:cNvSpPr>
          <p:nvPr>
            <p:ph type="body" sz="quarter" idx="12"/>
          </p:nvPr>
        </p:nvSpPr>
        <p:spPr>
          <a:xfrm>
            <a:off x="795810" y="1829956"/>
            <a:ext cx="7064397" cy="3589832"/>
          </a:xfrm>
        </p:spPr>
        <p:txBody>
          <a:bodyPr>
            <a:normAutofit lnSpcReduction="10000"/>
          </a:bodyPr>
          <a:lstStyle/>
          <a:p>
            <a:pPr marL="0" indent="0">
              <a:lnSpc>
                <a:spcPct val="100000"/>
              </a:lnSpc>
              <a:buNone/>
            </a:pPr>
            <a:r>
              <a:rPr lang="en-US" sz="2400" dirty="0"/>
              <a:t>Read Penn State Policy AC-23 </a:t>
            </a:r>
          </a:p>
          <a:p>
            <a:pPr marL="0" indent="0">
              <a:lnSpc>
                <a:spcPct val="100000"/>
              </a:lnSpc>
              <a:buNone/>
            </a:pPr>
            <a:r>
              <a:rPr lang="en-US" sz="2400" b="1" dirty="0"/>
              <a:t>Promotion and Tenure Procedures and Regulations</a:t>
            </a:r>
          </a:p>
          <a:p>
            <a:pPr marL="0" indent="0">
              <a:lnSpc>
                <a:spcPct val="100000"/>
              </a:lnSpc>
              <a:buNone/>
            </a:pPr>
            <a:r>
              <a:rPr lang="en-US" sz="2400" dirty="0">
                <a:hlinkClick r:id="rId3"/>
              </a:rPr>
              <a:t>https://policy.psu.edu/policies/ac23</a:t>
            </a:r>
            <a:r>
              <a:rPr lang="en-US" sz="2400" dirty="0"/>
              <a:t> </a:t>
            </a:r>
          </a:p>
          <a:p>
            <a:pPr marL="0" indent="0">
              <a:lnSpc>
                <a:spcPct val="100000"/>
              </a:lnSpc>
              <a:buNone/>
            </a:pPr>
            <a:endParaRPr lang="en-US" sz="2400" dirty="0"/>
          </a:p>
          <a:p>
            <a:pPr marL="0" indent="0">
              <a:lnSpc>
                <a:spcPct val="100000"/>
              </a:lnSpc>
              <a:buNone/>
            </a:pPr>
            <a:r>
              <a:rPr lang="en-US" sz="2400" dirty="0"/>
              <a:t>Read the </a:t>
            </a:r>
            <a:r>
              <a:rPr lang="en-US" sz="2400" b="1" dirty="0"/>
              <a:t>Administrative Guidelines for AC-23 </a:t>
            </a:r>
            <a:r>
              <a:rPr lang="en-US" sz="2400" dirty="0"/>
              <a:t>for current year (70 pp. !)</a:t>
            </a:r>
          </a:p>
          <a:p>
            <a:pPr marL="0" indent="0">
              <a:lnSpc>
                <a:spcPct val="100000"/>
              </a:lnSpc>
              <a:buNone/>
            </a:pPr>
            <a:r>
              <a:rPr lang="en-US" sz="2400" dirty="0">
                <a:hlinkClick r:id="rId4"/>
              </a:rPr>
              <a:t>https://facultyaffairs.psu.edu/files/2024/09/2024-2025-Administrative-Guidelines-3.pdf</a:t>
            </a:r>
            <a:r>
              <a:rPr lang="en-US" sz="2400" dirty="0"/>
              <a:t> </a:t>
            </a:r>
          </a:p>
        </p:txBody>
      </p:sp>
      <p:pic>
        <p:nvPicPr>
          <p:cNvPr id="5" name="Picture 4">
            <a:extLst>
              <a:ext uri="{FF2B5EF4-FFF2-40B4-BE49-F238E27FC236}">
                <a16:creationId xmlns:a16="http://schemas.microsoft.com/office/drawing/2014/main" id="{933E8CD8-9677-8FFC-E486-E3DF6E7ABDF4}"/>
              </a:ext>
            </a:extLst>
          </p:cNvPr>
          <p:cNvPicPr>
            <a:picLocks noChangeAspect="1"/>
          </p:cNvPicPr>
          <p:nvPr/>
        </p:nvPicPr>
        <p:blipFill>
          <a:blip r:embed="rId5"/>
          <a:srcRect l="23551" t="39977"/>
          <a:stretch/>
        </p:blipFill>
        <p:spPr>
          <a:xfrm>
            <a:off x="8090320" y="2567586"/>
            <a:ext cx="3844837" cy="3133057"/>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6721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18641F-0C97-1F7C-036A-BC4D5268B878}"/>
              </a:ext>
            </a:extLst>
          </p:cNvPr>
          <p:cNvPicPr>
            <a:picLocks noChangeAspect="1"/>
          </p:cNvPicPr>
          <p:nvPr/>
        </p:nvPicPr>
        <p:blipFill>
          <a:blip r:embed="rId3"/>
          <a:stretch>
            <a:fillRect/>
          </a:stretch>
        </p:blipFill>
        <p:spPr>
          <a:xfrm>
            <a:off x="115614" y="-42389"/>
            <a:ext cx="8666507" cy="6858000"/>
          </a:xfrm>
          <a:prstGeom prst="rect">
            <a:avLst/>
          </a:prstGeom>
        </p:spPr>
      </p:pic>
      <p:sp>
        <p:nvSpPr>
          <p:cNvPr id="2" name="Title 1">
            <a:extLst>
              <a:ext uri="{FF2B5EF4-FFF2-40B4-BE49-F238E27FC236}">
                <a16:creationId xmlns:a16="http://schemas.microsoft.com/office/drawing/2014/main" id="{AFDD0F76-EBCF-2E0C-F805-775AE5D629B8}"/>
              </a:ext>
            </a:extLst>
          </p:cNvPr>
          <p:cNvSpPr>
            <a:spLocks noGrp="1"/>
          </p:cNvSpPr>
          <p:nvPr>
            <p:ph type="title"/>
          </p:nvPr>
        </p:nvSpPr>
        <p:spPr>
          <a:xfrm>
            <a:off x="8981958" y="558535"/>
            <a:ext cx="3094428" cy="2080130"/>
          </a:xfrm>
        </p:spPr>
        <p:txBody>
          <a:bodyPr/>
          <a:lstStyle/>
          <a:p>
            <a:r>
              <a:rPr lang="en-US" dirty="0"/>
              <a:t>Get to know the Vice Provost for Faculty Affairs </a:t>
            </a:r>
            <a:br>
              <a:rPr lang="en-US" dirty="0"/>
            </a:br>
            <a:r>
              <a:rPr lang="en-US" dirty="0"/>
              <a:t>website</a:t>
            </a:r>
          </a:p>
        </p:txBody>
      </p:sp>
      <p:sp>
        <p:nvSpPr>
          <p:cNvPr id="9" name="TextBox 8">
            <a:extLst>
              <a:ext uri="{FF2B5EF4-FFF2-40B4-BE49-F238E27FC236}">
                <a16:creationId xmlns:a16="http://schemas.microsoft.com/office/drawing/2014/main" id="{F2192202-64D5-8BF2-BA22-E03ADDCFBC53}"/>
              </a:ext>
            </a:extLst>
          </p:cNvPr>
          <p:cNvSpPr txBox="1"/>
          <p:nvPr/>
        </p:nvSpPr>
        <p:spPr>
          <a:xfrm>
            <a:off x="2876371" y="1689553"/>
            <a:ext cx="5905750" cy="369332"/>
          </a:xfrm>
          <a:prstGeom prst="rect">
            <a:avLst/>
          </a:prstGeom>
          <a:noFill/>
        </p:spPr>
        <p:txBody>
          <a:bodyPr wrap="square">
            <a:spAutoFit/>
          </a:bodyPr>
          <a:lstStyle/>
          <a:p>
            <a:r>
              <a:rPr lang="en-US" dirty="0">
                <a:hlinkClick r:id="rId4"/>
              </a:rPr>
              <a:t>https://facultyaffairs.psu.edu/promotion-and-tenure/</a:t>
            </a:r>
            <a:r>
              <a:rPr lang="en-US" dirty="0"/>
              <a:t> </a:t>
            </a:r>
          </a:p>
        </p:txBody>
      </p:sp>
      <p:pic>
        <p:nvPicPr>
          <p:cNvPr id="11" name="Picture 10">
            <a:extLst>
              <a:ext uri="{FF2B5EF4-FFF2-40B4-BE49-F238E27FC236}">
                <a16:creationId xmlns:a16="http://schemas.microsoft.com/office/drawing/2014/main" id="{6098E852-ECB5-FB3A-F5FC-596285D8724F}"/>
              </a:ext>
            </a:extLst>
          </p:cNvPr>
          <p:cNvPicPr>
            <a:picLocks noChangeAspect="1"/>
          </p:cNvPicPr>
          <p:nvPr/>
        </p:nvPicPr>
        <p:blipFill>
          <a:blip r:embed="rId5"/>
          <a:stretch>
            <a:fillRect/>
          </a:stretch>
        </p:blipFill>
        <p:spPr>
          <a:xfrm>
            <a:off x="4519586" y="2913947"/>
            <a:ext cx="7532548" cy="2760178"/>
          </a:xfrm>
          <a:prstGeom prst="rect">
            <a:avLst/>
          </a:prstGeom>
          <a:ln>
            <a:solidFill>
              <a:schemeClr val="accent1"/>
            </a:solidFill>
          </a:ln>
          <a:effectLst>
            <a:outerShdw blurRad="50800" dist="38100" dir="2700000" algn="tl" rotWithShape="0">
              <a:prstClr val="black">
                <a:alpha val="40000"/>
              </a:prstClr>
            </a:outerShdw>
          </a:effectLst>
        </p:spPr>
      </p:pic>
      <p:sp>
        <p:nvSpPr>
          <p:cNvPr id="12" name="Arrow: Right 11">
            <a:extLst>
              <a:ext uri="{FF2B5EF4-FFF2-40B4-BE49-F238E27FC236}">
                <a16:creationId xmlns:a16="http://schemas.microsoft.com/office/drawing/2014/main" id="{7B4E52B1-AB96-FEDD-63A5-100C594839B3}"/>
              </a:ext>
            </a:extLst>
          </p:cNvPr>
          <p:cNvSpPr/>
          <p:nvPr/>
        </p:nvSpPr>
        <p:spPr>
          <a:xfrm>
            <a:off x="3905880" y="3386610"/>
            <a:ext cx="799343" cy="2104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BA57F09-27EB-E5FB-B53B-277460B704B7}"/>
              </a:ext>
            </a:extLst>
          </p:cNvPr>
          <p:cNvSpPr/>
          <p:nvPr/>
        </p:nvSpPr>
        <p:spPr>
          <a:xfrm rot="9569371">
            <a:off x="3506208" y="6270099"/>
            <a:ext cx="799343" cy="2104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639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BC00-7DBA-4677-919F-391CA519707B}"/>
              </a:ext>
            </a:extLst>
          </p:cNvPr>
          <p:cNvSpPr>
            <a:spLocks noGrp="1"/>
          </p:cNvSpPr>
          <p:nvPr>
            <p:ph type="title"/>
          </p:nvPr>
        </p:nvSpPr>
        <p:spPr>
          <a:xfrm>
            <a:off x="656532" y="211896"/>
            <a:ext cx="10515600" cy="620202"/>
          </a:xfrm>
        </p:spPr>
        <p:txBody>
          <a:bodyPr/>
          <a:lstStyle/>
          <a:p>
            <a:r>
              <a:rPr lang="en-US" dirty="0"/>
              <a:t>Promotion and Tenure Committee Comments</a:t>
            </a:r>
          </a:p>
        </p:txBody>
      </p:sp>
      <p:sp>
        <p:nvSpPr>
          <p:cNvPr id="3" name="Text Placeholder 2">
            <a:extLst>
              <a:ext uri="{FF2B5EF4-FFF2-40B4-BE49-F238E27FC236}">
                <a16:creationId xmlns:a16="http://schemas.microsoft.com/office/drawing/2014/main" id="{9CE76ED3-C0F4-4024-91D9-94A61AEDE04D}"/>
              </a:ext>
            </a:extLst>
          </p:cNvPr>
          <p:cNvSpPr>
            <a:spLocks noGrp="1"/>
          </p:cNvSpPr>
          <p:nvPr>
            <p:ph type="body" sz="quarter" idx="12"/>
          </p:nvPr>
        </p:nvSpPr>
        <p:spPr>
          <a:xfrm>
            <a:off x="656531" y="832097"/>
            <a:ext cx="5419284" cy="6295377"/>
          </a:xfrm>
          <a:solidFill>
            <a:schemeClr val="bg1"/>
          </a:solidFill>
        </p:spPr>
        <p:txBody>
          <a:bodyPr>
            <a:noAutofit/>
          </a:bodyPr>
          <a:lstStyle/>
          <a:p>
            <a:pPr>
              <a:lnSpc>
                <a:spcPct val="120000"/>
              </a:lnSpc>
              <a:buFont typeface="Wingdings" pitchFamily="2" charset="2"/>
              <a:buChar char="v"/>
            </a:pPr>
            <a:r>
              <a:rPr lang="en-US" sz="1600" b="1" i="1" dirty="0"/>
              <a:t>Narrative</a:t>
            </a:r>
          </a:p>
          <a:p>
            <a:pPr lvl="1">
              <a:lnSpc>
                <a:spcPct val="120000"/>
              </a:lnSpc>
            </a:pPr>
            <a:r>
              <a:rPr lang="en-US" sz="1600" dirty="0"/>
              <a:t>Articulate the vision, current accomplishments, and your plan in research section of your  narrative.</a:t>
            </a:r>
          </a:p>
          <a:p>
            <a:pPr lvl="1">
              <a:lnSpc>
                <a:spcPct val="120000"/>
              </a:lnSpc>
            </a:pPr>
            <a:r>
              <a:rPr lang="en-US" sz="1600" dirty="0"/>
              <a:t>In the teaching section of your narrative, articulate your contributions to student learning, how you made adjustments/efforts to improve teaching based on student/peer feedback, and curriculum development/enhancement efforts you contributed.</a:t>
            </a:r>
          </a:p>
          <a:p>
            <a:pPr>
              <a:lnSpc>
                <a:spcPct val="120000"/>
              </a:lnSpc>
              <a:buFont typeface="Wingdings" pitchFamily="2" charset="2"/>
              <a:buChar char="v"/>
            </a:pPr>
            <a:r>
              <a:rPr lang="en-US" sz="1600" b="1" i="1" dirty="0"/>
              <a:t>Research</a:t>
            </a:r>
          </a:p>
          <a:p>
            <a:pPr lvl="1">
              <a:lnSpc>
                <a:spcPct val="120000"/>
              </a:lnSpc>
            </a:pPr>
            <a:r>
              <a:rPr lang="en-US" sz="1600" dirty="0"/>
              <a:t>Completeness of co-authors in publications.</a:t>
            </a:r>
          </a:p>
          <a:p>
            <a:pPr lvl="1">
              <a:lnSpc>
                <a:spcPct val="120000"/>
              </a:lnSpc>
            </a:pPr>
            <a:r>
              <a:rPr lang="en-US" sz="1600" dirty="0"/>
              <a:t>Correct publication category of workshop papers (recommended category: Other)</a:t>
            </a:r>
          </a:p>
          <a:p>
            <a:pPr lvl="1">
              <a:lnSpc>
                <a:spcPct val="120000"/>
              </a:lnSpc>
            </a:pPr>
            <a:r>
              <a:rPr lang="en-US" sz="1600" dirty="0"/>
              <a:t>Clear indication of poster papers (and/or short papers) of refereed conferences.</a:t>
            </a:r>
          </a:p>
          <a:p>
            <a:pPr lvl="1">
              <a:lnSpc>
                <a:spcPct val="120000"/>
              </a:lnSpc>
            </a:pPr>
            <a:r>
              <a:rPr lang="en-US" sz="1600" dirty="0"/>
              <a:t>Clear indication of a workshop affiliated with a conference: in Proceedings of Workshop on XXX, &lt;Conference Name&gt;.</a:t>
            </a:r>
          </a:p>
        </p:txBody>
      </p:sp>
      <p:sp>
        <p:nvSpPr>
          <p:cNvPr id="4" name="Text Placeholder 2">
            <a:extLst>
              <a:ext uri="{FF2B5EF4-FFF2-40B4-BE49-F238E27FC236}">
                <a16:creationId xmlns:a16="http://schemas.microsoft.com/office/drawing/2014/main" id="{BA797400-A77D-2E5E-BE84-FF821B2A9D50}"/>
              </a:ext>
            </a:extLst>
          </p:cNvPr>
          <p:cNvSpPr txBox="1">
            <a:spLocks/>
          </p:cNvSpPr>
          <p:nvPr/>
        </p:nvSpPr>
        <p:spPr>
          <a:xfrm>
            <a:off x="6602654" y="832096"/>
            <a:ext cx="5205823" cy="616215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itchFamily="2" charset="2"/>
              <a:buChar char="v"/>
            </a:pPr>
            <a:r>
              <a:rPr lang="en-US" sz="1600" b="1" i="1" dirty="0"/>
              <a:t>Funding</a:t>
            </a:r>
          </a:p>
          <a:p>
            <a:pPr lvl="1">
              <a:lnSpc>
                <a:spcPct val="120000"/>
              </a:lnSpc>
            </a:pPr>
            <a:r>
              <a:rPr lang="en-US" sz="1600" dirty="0"/>
              <a:t>For some, it can be useful to articulate the nature of their research work in relation to research funding.</a:t>
            </a:r>
          </a:p>
          <a:p>
            <a:pPr lvl="1">
              <a:lnSpc>
                <a:spcPct val="120000"/>
              </a:lnSpc>
            </a:pPr>
            <a:r>
              <a:rPr lang="en-US" sz="1600" dirty="0"/>
              <a:t>Completeness of PI/co-PI list in funding/grant. Indicate your role (PI/co-PI/Senior Personnel, etc.)</a:t>
            </a:r>
          </a:p>
          <a:p>
            <a:pPr lvl="1">
              <a:lnSpc>
                <a:spcPct val="120000"/>
              </a:lnSpc>
            </a:pPr>
            <a:r>
              <a:rPr lang="en-US" sz="1600" dirty="0"/>
              <a:t>For collaborative proposals, list other institutions involved (their amount) and which one is the lead.</a:t>
            </a:r>
          </a:p>
          <a:p>
            <a:pPr>
              <a:lnSpc>
                <a:spcPct val="120000"/>
              </a:lnSpc>
              <a:buFont typeface="Wingdings" pitchFamily="2" charset="2"/>
              <a:buChar char="v"/>
            </a:pPr>
            <a:r>
              <a:rPr lang="en-US" sz="1600" b="1" i="1" dirty="0"/>
              <a:t>Teaching</a:t>
            </a:r>
          </a:p>
          <a:p>
            <a:pPr lvl="1">
              <a:lnSpc>
                <a:spcPct val="120000"/>
              </a:lnSpc>
            </a:pPr>
            <a:r>
              <a:rPr lang="en-US" sz="1600" dirty="0"/>
              <a:t>Clearly describe your mentoring activities - graduate / undergraduate,  advising roles (sole advisor or co-advisor), and impacts (students’ accomplishments, jobs, etc.)</a:t>
            </a:r>
          </a:p>
          <a:p>
            <a:pPr lvl="1">
              <a:lnSpc>
                <a:spcPct val="120000"/>
              </a:lnSpc>
            </a:pPr>
            <a:r>
              <a:rPr lang="en-US" sz="1600" dirty="0"/>
              <a:t>Keep records of students’ written comments that were emailed to you. (These emails/cards are </a:t>
            </a:r>
            <a:r>
              <a:rPr lang="en-US" sz="1600" u="sng" dirty="0"/>
              <a:t>not</a:t>
            </a:r>
            <a:r>
              <a:rPr lang="en-US" sz="1600" dirty="0"/>
              <a:t> included in dossiers but may be reflected on in narrative.)</a:t>
            </a:r>
          </a:p>
          <a:p>
            <a:pPr lvl="1">
              <a:lnSpc>
                <a:spcPct val="120000"/>
              </a:lnSpc>
            </a:pPr>
            <a:endParaRPr lang="en-US" sz="1600" dirty="0"/>
          </a:p>
          <a:p>
            <a:pPr lvl="1">
              <a:lnSpc>
                <a:spcPct val="120000"/>
              </a:lnSpc>
            </a:pPr>
            <a:endParaRPr lang="en-US" sz="1600" dirty="0"/>
          </a:p>
          <a:p>
            <a:pPr marL="457200" lvl="1" indent="0">
              <a:lnSpc>
                <a:spcPct val="120000"/>
              </a:lnSpc>
              <a:buNone/>
            </a:pPr>
            <a:r>
              <a:rPr lang="en-US" sz="1600" dirty="0"/>
              <a:t>  </a:t>
            </a:r>
          </a:p>
        </p:txBody>
      </p:sp>
    </p:spTree>
    <p:extLst>
      <p:ext uri="{BB962C8B-B14F-4D97-AF65-F5344CB8AC3E}">
        <p14:creationId xmlns:p14="http://schemas.microsoft.com/office/powerpoint/2010/main" val="316355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2291-EB73-4248-B39D-F706C1D1FAF3}"/>
              </a:ext>
            </a:extLst>
          </p:cNvPr>
          <p:cNvSpPr>
            <a:spLocks noGrp="1"/>
          </p:cNvSpPr>
          <p:nvPr>
            <p:ph type="title"/>
          </p:nvPr>
        </p:nvSpPr>
        <p:spPr/>
        <p:txBody>
          <a:bodyPr>
            <a:normAutofit fontScale="90000"/>
          </a:bodyPr>
          <a:lstStyle/>
          <a:p>
            <a:r>
              <a:rPr lang="en-US" dirty="0"/>
              <a:t>Summary</a:t>
            </a:r>
            <a:br>
              <a:rPr lang="en-US" dirty="0"/>
            </a:br>
            <a:br>
              <a:rPr lang="en-US" dirty="0"/>
            </a:br>
            <a:r>
              <a:rPr lang="en-US" sz="2700" dirty="0"/>
              <a:t>The Road to Promotion and Tenure</a:t>
            </a:r>
            <a:endParaRPr lang="en-US" dirty="0"/>
          </a:p>
        </p:txBody>
      </p:sp>
      <p:sp>
        <p:nvSpPr>
          <p:cNvPr id="3" name="Text Placeholder 2">
            <a:extLst>
              <a:ext uri="{FF2B5EF4-FFF2-40B4-BE49-F238E27FC236}">
                <a16:creationId xmlns:a16="http://schemas.microsoft.com/office/drawing/2014/main" id="{725C0E6D-0920-4C1D-8091-233DD204D17E}"/>
              </a:ext>
            </a:extLst>
          </p:cNvPr>
          <p:cNvSpPr>
            <a:spLocks noGrp="1"/>
          </p:cNvSpPr>
          <p:nvPr>
            <p:ph type="body" sz="quarter" idx="12"/>
          </p:nvPr>
        </p:nvSpPr>
        <p:spPr>
          <a:xfrm>
            <a:off x="838200" y="1753317"/>
            <a:ext cx="10515600" cy="2327070"/>
          </a:xfrm>
        </p:spPr>
        <p:txBody>
          <a:bodyPr>
            <a:normAutofit/>
          </a:bodyPr>
          <a:lstStyle/>
          <a:p>
            <a:r>
              <a:rPr lang="en-US" sz="2400" dirty="0"/>
              <a:t>Organize your information.</a:t>
            </a:r>
          </a:p>
          <a:p>
            <a:r>
              <a:rPr lang="en-US" sz="2400" dirty="0"/>
              <a:t>Start early.</a:t>
            </a:r>
          </a:p>
          <a:p>
            <a:r>
              <a:rPr lang="en-US" sz="2400" dirty="0"/>
              <a:t>Ask questions.</a:t>
            </a:r>
          </a:p>
          <a:p>
            <a:r>
              <a:rPr lang="en-US" sz="2400" dirty="0"/>
              <a:t>Submit completed dossier on schedule.</a:t>
            </a:r>
          </a:p>
        </p:txBody>
      </p:sp>
    </p:spTree>
    <p:extLst>
      <p:ext uri="{BB962C8B-B14F-4D97-AF65-F5344CB8AC3E}">
        <p14:creationId xmlns:p14="http://schemas.microsoft.com/office/powerpoint/2010/main" val="253718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F9D7-943C-404C-8D7D-4ECD15CA3DDA}"/>
              </a:ext>
            </a:extLst>
          </p:cNvPr>
          <p:cNvSpPr>
            <a:spLocks noGrp="1"/>
          </p:cNvSpPr>
          <p:nvPr>
            <p:ph type="title"/>
          </p:nvPr>
        </p:nvSpPr>
        <p:spPr/>
        <p:txBody>
          <a:bodyPr/>
          <a:lstStyle/>
          <a:p>
            <a:r>
              <a:rPr lang="en-US"/>
              <a:t>Confidentiality</a:t>
            </a:r>
          </a:p>
        </p:txBody>
      </p:sp>
      <p:sp>
        <p:nvSpPr>
          <p:cNvPr id="3" name="Text Placeholder 2">
            <a:extLst>
              <a:ext uri="{FF2B5EF4-FFF2-40B4-BE49-F238E27FC236}">
                <a16:creationId xmlns:a16="http://schemas.microsoft.com/office/drawing/2014/main" id="{1463D265-80B3-479C-BCE3-1F4FE821E73E}"/>
              </a:ext>
            </a:extLst>
          </p:cNvPr>
          <p:cNvSpPr>
            <a:spLocks noGrp="1"/>
          </p:cNvSpPr>
          <p:nvPr>
            <p:ph type="body" sz="quarter" idx="12"/>
          </p:nvPr>
        </p:nvSpPr>
        <p:spPr/>
        <p:txBody>
          <a:bodyPr>
            <a:normAutofit lnSpcReduction="10000"/>
          </a:bodyPr>
          <a:lstStyle/>
          <a:p>
            <a:pPr marL="0" indent="0">
              <a:buNone/>
            </a:pPr>
            <a:r>
              <a:rPr lang="en-US" b="1"/>
              <a:t>Excerpts from Penn State AC23:</a:t>
            </a:r>
            <a:br>
              <a:rPr lang="en-US" b="1"/>
            </a:br>
            <a:endParaRPr lang="en-US" b="1"/>
          </a:p>
          <a:p>
            <a:pPr marL="0" indent="0">
              <a:lnSpc>
                <a:spcPct val="100000"/>
              </a:lnSpc>
              <a:buNone/>
            </a:pPr>
            <a:r>
              <a:rPr lang="en-US" sz="2200"/>
              <a:t>…members of the Promotion &amp; Tenure Committee participate with the understanding that all matters related to their deliberations remain confidential. </a:t>
            </a:r>
          </a:p>
          <a:p>
            <a:pPr marL="0" indent="0">
              <a:buNone/>
            </a:pPr>
            <a:endParaRPr lang="en-US" sz="2200"/>
          </a:p>
          <a:p>
            <a:pPr marL="0" indent="0">
              <a:buNone/>
            </a:pPr>
            <a:r>
              <a:rPr lang="en-US" sz="2200"/>
              <a:t>…all aspects of the promotion and tenure process are confidential.</a:t>
            </a:r>
          </a:p>
          <a:p>
            <a:pPr marL="0" indent="0">
              <a:buNone/>
            </a:pPr>
            <a:endParaRPr lang="en-US"/>
          </a:p>
          <a:p>
            <a:pPr marL="0" indent="0">
              <a:buNone/>
            </a:pPr>
            <a:r>
              <a:rPr lang="en-US" sz="2400" b="1"/>
              <a:t>Important:</a:t>
            </a:r>
          </a:p>
          <a:p>
            <a:pPr marL="0" indent="0">
              <a:lnSpc>
                <a:spcPct val="110000"/>
              </a:lnSpc>
              <a:buNone/>
            </a:pPr>
            <a:r>
              <a:rPr lang="en-US" sz="2200"/>
              <a:t>Confidentiality of the promotion and tenure process is to be respected </a:t>
            </a:r>
            <a:r>
              <a:rPr lang="en-US" sz="2200" i="1"/>
              <a:t>forever,</a:t>
            </a:r>
            <a:r>
              <a:rPr lang="en-US" sz="2200"/>
              <a:t> not just during that particular year of review.</a:t>
            </a:r>
          </a:p>
        </p:txBody>
      </p:sp>
    </p:spTree>
    <p:extLst>
      <p:ext uri="{BB962C8B-B14F-4D97-AF65-F5344CB8AC3E}">
        <p14:creationId xmlns:p14="http://schemas.microsoft.com/office/powerpoint/2010/main" val="21496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E8AF-B530-4CBF-A733-EDFF7B0FB277}"/>
              </a:ext>
            </a:extLst>
          </p:cNvPr>
          <p:cNvSpPr>
            <a:spLocks noGrp="1"/>
          </p:cNvSpPr>
          <p:nvPr>
            <p:ph type="title"/>
          </p:nvPr>
        </p:nvSpPr>
        <p:spPr>
          <a:xfrm>
            <a:off x="582706" y="250371"/>
            <a:ext cx="10515600" cy="674915"/>
          </a:xfrm>
        </p:spPr>
        <p:txBody>
          <a:bodyPr/>
          <a:lstStyle/>
          <a:p>
            <a:r>
              <a:rPr lang="en-US"/>
              <a:t>Multi-Year P&amp;T Timeline</a:t>
            </a:r>
          </a:p>
        </p:txBody>
      </p:sp>
      <p:graphicFrame>
        <p:nvGraphicFramePr>
          <p:cNvPr id="3" name="Table 3">
            <a:extLst>
              <a:ext uri="{FF2B5EF4-FFF2-40B4-BE49-F238E27FC236}">
                <a16:creationId xmlns:a16="http://schemas.microsoft.com/office/drawing/2014/main" id="{69B4667F-B01A-4806-B6A5-3DAD23DECB28}"/>
              </a:ext>
            </a:extLst>
          </p:cNvPr>
          <p:cNvGraphicFramePr>
            <a:graphicFrameLocks noGrp="1"/>
          </p:cNvGraphicFramePr>
          <p:nvPr>
            <p:extLst>
              <p:ext uri="{D42A27DB-BD31-4B8C-83A1-F6EECF244321}">
                <p14:modId xmlns:p14="http://schemas.microsoft.com/office/powerpoint/2010/main" val="2275401146"/>
              </p:ext>
            </p:extLst>
          </p:nvPr>
        </p:nvGraphicFramePr>
        <p:xfrm>
          <a:off x="634251" y="744718"/>
          <a:ext cx="11152096" cy="5354426"/>
        </p:xfrm>
        <a:graphic>
          <a:graphicData uri="http://schemas.openxmlformats.org/drawingml/2006/table">
            <a:tbl>
              <a:tblPr firstRow="1" bandRow="1">
                <a:tableStyleId>{5C22544A-7EE6-4342-B048-85BDC9FD1C3A}</a:tableStyleId>
              </a:tblPr>
              <a:tblGrid>
                <a:gridCol w="1490384">
                  <a:extLst>
                    <a:ext uri="{9D8B030D-6E8A-4147-A177-3AD203B41FA5}">
                      <a16:colId xmlns:a16="http://schemas.microsoft.com/office/drawing/2014/main" val="3327407310"/>
                    </a:ext>
                  </a:extLst>
                </a:gridCol>
                <a:gridCol w="1453515">
                  <a:extLst>
                    <a:ext uri="{9D8B030D-6E8A-4147-A177-3AD203B41FA5}">
                      <a16:colId xmlns:a16="http://schemas.microsoft.com/office/drawing/2014/main" val="1625707674"/>
                    </a:ext>
                  </a:extLst>
                </a:gridCol>
                <a:gridCol w="1562162">
                  <a:extLst>
                    <a:ext uri="{9D8B030D-6E8A-4147-A177-3AD203B41FA5}">
                      <a16:colId xmlns:a16="http://schemas.microsoft.com/office/drawing/2014/main" val="753926755"/>
                    </a:ext>
                  </a:extLst>
                </a:gridCol>
                <a:gridCol w="1623825">
                  <a:extLst>
                    <a:ext uri="{9D8B030D-6E8A-4147-A177-3AD203B41FA5}">
                      <a16:colId xmlns:a16="http://schemas.microsoft.com/office/drawing/2014/main" val="3993800826"/>
                    </a:ext>
                  </a:extLst>
                </a:gridCol>
                <a:gridCol w="1613381">
                  <a:extLst>
                    <a:ext uri="{9D8B030D-6E8A-4147-A177-3AD203B41FA5}">
                      <a16:colId xmlns:a16="http://schemas.microsoft.com/office/drawing/2014/main" val="570631806"/>
                    </a:ext>
                  </a:extLst>
                </a:gridCol>
                <a:gridCol w="3408829">
                  <a:extLst>
                    <a:ext uri="{9D8B030D-6E8A-4147-A177-3AD203B41FA5}">
                      <a16:colId xmlns:a16="http://schemas.microsoft.com/office/drawing/2014/main" val="3005530698"/>
                    </a:ext>
                  </a:extLst>
                </a:gridCol>
              </a:tblGrid>
              <a:tr h="646224">
                <a:tc>
                  <a:txBody>
                    <a:bodyPr/>
                    <a:lstStyle/>
                    <a:p>
                      <a:endParaRPr lang="en-US" sz="1800" dirty="0"/>
                    </a:p>
                  </a:txBody>
                  <a:tcPr/>
                </a:tc>
                <a:tc>
                  <a:txBody>
                    <a:bodyPr/>
                    <a:lstStyle/>
                    <a:p>
                      <a:r>
                        <a:rPr lang="en-US" sz="1800" dirty="0"/>
                        <a:t>2</a:t>
                      </a:r>
                      <a:r>
                        <a:rPr lang="en-US" sz="1800" baseline="30000" dirty="0"/>
                        <a:t>nd</a:t>
                      </a:r>
                      <a:r>
                        <a:rPr lang="en-US" sz="1800" dirty="0"/>
                        <a:t> Year</a:t>
                      </a:r>
                    </a:p>
                  </a:txBody>
                  <a:tcPr/>
                </a:tc>
                <a:tc>
                  <a:txBody>
                    <a:bodyPr/>
                    <a:lstStyle/>
                    <a:p>
                      <a:r>
                        <a:rPr lang="en-US" sz="1800" dirty="0"/>
                        <a:t>3</a:t>
                      </a:r>
                      <a:r>
                        <a:rPr lang="en-US" sz="1800" baseline="30000" dirty="0"/>
                        <a:t>rd</a:t>
                      </a:r>
                      <a:r>
                        <a:rPr lang="en-US" sz="1800" dirty="0"/>
                        <a:t> Year</a:t>
                      </a:r>
                    </a:p>
                    <a:p>
                      <a:r>
                        <a:rPr lang="en-US" sz="1800" dirty="0"/>
                        <a:t>(concern)</a:t>
                      </a:r>
                    </a:p>
                  </a:txBody>
                  <a:tcPr/>
                </a:tc>
                <a:tc>
                  <a:txBody>
                    <a:bodyPr/>
                    <a:lstStyle/>
                    <a:p>
                      <a:r>
                        <a:rPr lang="en-US" sz="1800" dirty="0"/>
                        <a:t>4</a:t>
                      </a:r>
                      <a:r>
                        <a:rPr lang="en-US" sz="1800" baseline="30000" dirty="0"/>
                        <a:t>th</a:t>
                      </a:r>
                      <a:r>
                        <a:rPr lang="en-US" sz="1800" dirty="0"/>
                        <a:t> Year</a:t>
                      </a:r>
                    </a:p>
                  </a:txBody>
                  <a:tcPr/>
                </a:tc>
                <a:tc>
                  <a:txBody>
                    <a:bodyPr/>
                    <a:lstStyle/>
                    <a:p>
                      <a:r>
                        <a:rPr lang="en-US" sz="1800" dirty="0"/>
                        <a:t>5</a:t>
                      </a:r>
                      <a:r>
                        <a:rPr lang="en-US" sz="1800" baseline="30000" dirty="0"/>
                        <a:t>th</a:t>
                      </a:r>
                      <a:r>
                        <a:rPr lang="en-US" sz="1800" dirty="0"/>
                        <a:t> Year</a:t>
                      </a:r>
                    </a:p>
                    <a:p>
                      <a:r>
                        <a:rPr lang="en-US" sz="1800" dirty="0"/>
                        <a:t>(concern)</a:t>
                      </a:r>
                    </a:p>
                  </a:txBody>
                  <a:tcPr/>
                </a:tc>
                <a:tc>
                  <a:txBody>
                    <a:bodyPr/>
                    <a:lstStyle/>
                    <a:p>
                      <a:r>
                        <a:rPr lang="en-US" sz="1800" dirty="0"/>
                        <a:t>6</a:t>
                      </a:r>
                      <a:r>
                        <a:rPr lang="en-US" sz="1800" baseline="30000" dirty="0"/>
                        <a:t>th</a:t>
                      </a:r>
                      <a:r>
                        <a:rPr lang="en-US" sz="1800" dirty="0"/>
                        <a:t> year, full professor, </a:t>
                      </a:r>
                    </a:p>
                    <a:p>
                      <a:r>
                        <a:rPr lang="en-US" sz="1800" dirty="0"/>
                        <a:t>5</a:t>
                      </a:r>
                      <a:r>
                        <a:rPr lang="en-US" sz="1800" baseline="30000" dirty="0"/>
                        <a:t>th</a:t>
                      </a:r>
                      <a:r>
                        <a:rPr lang="en-US" sz="1800" dirty="0"/>
                        <a:t> year (early)</a:t>
                      </a:r>
                    </a:p>
                  </a:txBody>
                  <a:tcPr/>
                </a:tc>
                <a:extLst>
                  <a:ext uri="{0D108BD9-81ED-4DB2-BD59-A6C34878D82A}">
                    <a16:rowId xmlns:a16="http://schemas.microsoft.com/office/drawing/2014/main" val="134333720"/>
                  </a:ext>
                </a:extLst>
              </a:tr>
              <a:tr h="369270">
                <a:tc>
                  <a:txBody>
                    <a:bodyPr/>
                    <a:lstStyle/>
                    <a:p>
                      <a:endParaRPr lang="en-US" sz="1800" b="1"/>
                    </a:p>
                  </a:txBody>
                  <a:tcPr/>
                </a:tc>
                <a:tc gridSpan="4">
                  <a:txBody>
                    <a:bodyPr/>
                    <a:lstStyle/>
                    <a:p>
                      <a:pPr algn="ctr"/>
                      <a:r>
                        <a:rPr lang="en-US" sz="1800" b="1"/>
                        <a:t>Provisional Reviews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a:p>
                  </a:txBody>
                  <a:tcPr/>
                </a:tc>
                <a:extLst>
                  <a:ext uri="{0D108BD9-81ED-4DB2-BD59-A6C34878D82A}">
                    <a16:rowId xmlns:a16="http://schemas.microsoft.com/office/drawing/2014/main" val="1815220578"/>
                  </a:ext>
                </a:extLst>
              </a:tr>
              <a:tr h="923177">
                <a:tc>
                  <a:txBody>
                    <a:bodyPr/>
                    <a:lstStyle/>
                    <a:p>
                      <a:r>
                        <a:rPr lang="en-US" sz="1800" b="1"/>
                        <a:t>Reason for Review</a:t>
                      </a:r>
                    </a:p>
                  </a:txBody>
                  <a:tcPr/>
                </a:tc>
                <a:tc>
                  <a:txBody>
                    <a:bodyPr/>
                    <a:lstStyle/>
                    <a:p>
                      <a:r>
                        <a:rPr lang="en-US" sz="1800"/>
                        <a:t>2</a:t>
                      </a:r>
                      <a:r>
                        <a:rPr lang="en-US" sz="1800" baseline="30000"/>
                        <a:t>nd</a:t>
                      </a:r>
                      <a:r>
                        <a:rPr lang="en-US" sz="1800"/>
                        <a:t> Year Review</a:t>
                      </a:r>
                    </a:p>
                  </a:txBody>
                  <a:tcPr/>
                </a:tc>
                <a:tc>
                  <a:txBody>
                    <a:bodyPr/>
                    <a:lstStyle/>
                    <a:p>
                      <a:r>
                        <a:rPr lang="en-US" sz="1800" dirty="0"/>
                        <a:t>Decision by Dean</a:t>
                      </a:r>
                    </a:p>
                  </a:txBody>
                  <a:tcPr/>
                </a:tc>
                <a:tc>
                  <a:txBody>
                    <a:bodyPr/>
                    <a:lstStyle/>
                    <a:p>
                      <a:r>
                        <a:rPr lang="en-US" sz="1800" dirty="0"/>
                        <a:t>4</a:t>
                      </a:r>
                      <a:r>
                        <a:rPr lang="en-US" sz="1800" baseline="30000" dirty="0"/>
                        <a:t>th</a:t>
                      </a:r>
                      <a:r>
                        <a:rPr lang="en-US" sz="1800" dirty="0"/>
                        <a:t> Year review</a:t>
                      </a:r>
                    </a:p>
                  </a:txBody>
                  <a:tcPr/>
                </a:tc>
                <a:tc>
                  <a:txBody>
                    <a:bodyPr/>
                    <a:lstStyle/>
                    <a:p>
                      <a:r>
                        <a:rPr lang="en-US" sz="1800" dirty="0"/>
                        <a:t>Decision by Dean</a:t>
                      </a:r>
                    </a:p>
                  </a:txBody>
                  <a:tcPr/>
                </a:tc>
                <a:tc>
                  <a:txBody>
                    <a:bodyPr/>
                    <a:lstStyle/>
                    <a:p>
                      <a:r>
                        <a:rPr lang="en-US" sz="1800" dirty="0"/>
                        <a:t>6</a:t>
                      </a:r>
                      <a:r>
                        <a:rPr lang="en-US" sz="1800" baseline="30000" dirty="0"/>
                        <a:t>th</a:t>
                      </a:r>
                      <a:r>
                        <a:rPr lang="en-US" sz="1800" dirty="0"/>
                        <a:t> year- tenure and promotion</a:t>
                      </a:r>
                    </a:p>
                    <a:p>
                      <a:r>
                        <a:rPr lang="en-US" sz="1800" dirty="0"/>
                        <a:t>Full rank – promotion</a:t>
                      </a:r>
                    </a:p>
                    <a:p>
                      <a:r>
                        <a:rPr lang="en-US" sz="1800" dirty="0"/>
                        <a:t>5</a:t>
                      </a:r>
                      <a:r>
                        <a:rPr lang="en-US" sz="1800" baseline="30000" dirty="0"/>
                        <a:t>th</a:t>
                      </a:r>
                      <a:r>
                        <a:rPr lang="en-US" sz="1800" dirty="0"/>
                        <a:t> year – Early tenure</a:t>
                      </a:r>
                    </a:p>
                  </a:txBody>
                  <a:tcPr/>
                </a:tc>
                <a:extLst>
                  <a:ext uri="{0D108BD9-81ED-4DB2-BD59-A6C34878D82A}">
                    <a16:rowId xmlns:a16="http://schemas.microsoft.com/office/drawing/2014/main" val="4167663018"/>
                  </a:ext>
                </a:extLst>
              </a:tr>
              <a:tr h="646224">
                <a:tc>
                  <a:txBody>
                    <a:bodyPr/>
                    <a:lstStyle/>
                    <a:p>
                      <a:r>
                        <a:rPr lang="en-US" sz="1800" b="1" dirty="0"/>
                        <a:t>External Letters</a:t>
                      </a:r>
                    </a:p>
                  </a:txBody>
                  <a:tcPr/>
                </a:tc>
                <a:tc gridSpan="4">
                  <a:txBody>
                    <a:bodyPr/>
                    <a:lstStyle/>
                    <a:p>
                      <a:pPr algn="ctr"/>
                      <a:r>
                        <a:rPr lang="en-US" sz="1800"/>
                        <a:t>No</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800" dirty="0"/>
                        <a:t>Requires letters from at least </a:t>
                      </a:r>
                      <a:r>
                        <a:rPr lang="en-US" sz="1800" b="1" dirty="0"/>
                        <a:t>four</a:t>
                      </a:r>
                      <a:r>
                        <a:rPr lang="en-US" sz="1800" b="0" dirty="0"/>
                        <a:t> external evaluators </a:t>
                      </a:r>
                      <a:endParaRPr lang="en-US" sz="1800" dirty="0"/>
                    </a:p>
                  </a:txBody>
                  <a:tcPr/>
                </a:tc>
                <a:extLst>
                  <a:ext uri="{0D108BD9-81ED-4DB2-BD59-A6C34878D82A}">
                    <a16:rowId xmlns:a16="http://schemas.microsoft.com/office/drawing/2014/main" val="3976655995"/>
                  </a:ext>
                </a:extLst>
              </a:tr>
              <a:tr h="923177">
                <a:tc>
                  <a:txBody>
                    <a:bodyPr/>
                    <a:lstStyle/>
                    <a:p>
                      <a:r>
                        <a:rPr lang="en-US" sz="1800" b="1" dirty="0"/>
                        <a:t>Levels of Review</a:t>
                      </a:r>
                    </a:p>
                  </a:txBody>
                  <a:tcPr/>
                </a:tc>
                <a:tc gridSpan="4">
                  <a:txBody>
                    <a:bodyPr/>
                    <a:lstStyle/>
                    <a:p>
                      <a:pPr algn="ctr"/>
                      <a:r>
                        <a:rPr lang="en-US" sz="1800" dirty="0"/>
                        <a:t>Stays within the College</a:t>
                      </a:r>
                    </a:p>
                    <a:p>
                      <a:pPr algn="ctr"/>
                      <a:r>
                        <a:rPr lang="en-US" sz="1800" dirty="0"/>
                        <a:t>3 levels: Department P&amp;T committee, Dept Head, </a:t>
                      </a:r>
                    </a:p>
                    <a:p>
                      <a:pPr algn="ctr"/>
                      <a:r>
                        <a:rPr lang="en-US" sz="1800" dirty="0"/>
                        <a:t>and Dean</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800" dirty="0"/>
                        <a:t>Department P&amp;T comm. &amp; Head</a:t>
                      </a:r>
                    </a:p>
                    <a:p>
                      <a:r>
                        <a:rPr lang="en-US" sz="1800" dirty="0"/>
                        <a:t>College P&amp;T comm. &amp; Dean</a:t>
                      </a:r>
                    </a:p>
                    <a:p>
                      <a:r>
                        <a:rPr lang="en-US" sz="1800" dirty="0"/>
                        <a:t>University committee &amp; President</a:t>
                      </a:r>
                    </a:p>
                  </a:txBody>
                  <a:tcPr/>
                </a:tc>
                <a:extLst>
                  <a:ext uri="{0D108BD9-81ED-4DB2-BD59-A6C34878D82A}">
                    <a16:rowId xmlns:a16="http://schemas.microsoft.com/office/drawing/2014/main" val="2242241105"/>
                  </a:ext>
                </a:extLst>
              </a:tr>
              <a:tr h="923177">
                <a:tc>
                  <a:txBody>
                    <a:bodyPr/>
                    <a:lstStyle/>
                    <a:p>
                      <a:r>
                        <a:rPr lang="en-US" sz="1800" b="1" dirty="0"/>
                        <a:t>Works in Progress (publications)</a:t>
                      </a:r>
                    </a:p>
                  </a:txBody>
                  <a:tcPr/>
                </a:tc>
                <a:tc gridSpan="4">
                  <a:txBody>
                    <a:bodyPr/>
                    <a:lstStyle/>
                    <a:p>
                      <a:r>
                        <a:rPr lang="en-US" sz="1800" dirty="0"/>
                        <a:t>Included in dossier</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800" dirty="0"/>
                        <a:t>Not included</a:t>
                      </a:r>
                    </a:p>
                  </a:txBody>
                  <a:tcPr/>
                </a:tc>
                <a:extLst>
                  <a:ext uri="{0D108BD9-81ED-4DB2-BD59-A6C34878D82A}">
                    <a16:rowId xmlns:a16="http://schemas.microsoft.com/office/drawing/2014/main" val="539308132"/>
                  </a:ext>
                </a:extLst>
              </a:tr>
              <a:tr h="923177">
                <a:tc>
                  <a:txBody>
                    <a:bodyPr/>
                    <a:lstStyle/>
                    <a:p>
                      <a:r>
                        <a:rPr lang="en-US" sz="1800" b="1" dirty="0"/>
                        <a:t>Grants Submitted, not funded</a:t>
                      </a:r>
                    </a:p>
                  </a:txBody>
                  <a:tcPr/>
                </a:tc>
                <a:tc gridSpan="4">
                  <a:txBody>
                    <a:bodyPr/>
                    <a:lstStyle/>
                    <a:p>
                      <a:r>
                        <a:rPr lang="en-US" sz="1800" dirty="0"/>
                        <a:t>Included in dossier</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800" dirty="0"/>
                        <a:t>Not included</a:t>
                      </a:r>
                    </a:p>
                    <a:p>
                      <a:r>
                        <a:rPr lang="en-US" sz="1800" dirty="0"/>
                        <a:t>Pending grants are included</a:t>
                      </a:r>
                    </a:p>
                  </a:txBody>
                  <a:tcPr/>
                </a:tc>
                <a:extLst>
                  <a:ext uri="{0D108BD9-81ED-4DB2-BD59-A6C34878D82A}">
                    <a16:rowId xmlns:a16="http://schemas.microsoft.com/office/drawing/2014/main" val="1977930593"/>
                  </a:ext>
                </a:extLst>
              </a:tr>
            </a:tbl>
          </a:graphicData>
        </a:graphic>
      </p:graphicFrame>
    </p:spTree>
    <p:extLst>
      <p:ext uri="{BB962C8B-B14F-4D97-AF65-F5344CB8AC3E}">
        <p14:creationId xmlns:p14="http://schemas.microsoft.com/office/powerpoint/2010/main" val="80228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9D36-6792-44BB-B7BF-4FFD03364588}"/>
              </a:ext>
            </a:extLst>
          </p:cNvPr>
          <p:cNvSpPr>
            <a:spLocks noGrp="1"/>
          </p:cNvSpPr>
          <p:nvPr>
            <p:ph type="title"/>
          </p:nvPr>
        </p:nvSpPr>
        <p:spPr>
          <a:xfrm>
            <a:off x="784412" y="143907"/>
            <a:ext cx="10515600" cy="620202"/>
          </a:xfrm>
        </p:spPr>
        <p:txBody>
          <a:bodyPr/>
          <a:lstStyle/>
          <a:p>
            <a:r>
              <a:rPr lang="en-US" dirty="0"/>
              <a:t>The Dossier</a:t>
            </a:r>
          </a:p>
        </p:txBody>
      </p:sp>
      <p:graphicFrame>
        <p:nvGraphicFramePr>
          <p:cNvPr id="8" name="Table 8">
            <a:extLst>
              <a:ext uri="{FF2B5EF4-FFF2-40B4-BE49-F238E27FC236}">
                <a16:creationId xmlns:a16="http://schemas.microsoft.com/office/drawing/2014/main" id="{8F1DEBCE-544D-432F-BA92-013F0F3F67DD}"/>
              </a:ext>
            </a:extLst>
          </p:cNvPr>
          <p:cNvGraphicFramePr>
            <a:graphicFrameLocks noGrp="1"/>
          </p:cNvGraphicFramePr>
          <p:nvPr>
            <p:ph sz="quarter" idx="13"/>
            <p:extLst>
              <p:ext uri="{D42A27DB-BD31-4B8C-83A1-F6EECF244321}">
                <p14:modId xmlns:p14="http://schemas.microsoft.com/office/powerpoint/2010/main" val="1358967435"/>
              </p:ext>
            </p:extLst>
          </p:nvPr>
        </p:nvGraphicFramePr>
        <p:xfrm>
          <a:off x="891988" y="711140"/>
          <a:ext cx="10213041" cy="5310168"/>
        </p:xfrm>
        <a:graphic>
          <a:graphicData uri="http://schemas.openxmlformats.org/drawingml/2006/table">
            <a:tbl>
              <a:tblPr firstRow="1" bandRow="1">
                <a:tableStyleId>{5C22544A-7EE6-4342-B048-85BDC9FD1C3A}</a:tableStyleId>
              </a:tblPr>
              <a:tblGrid>
                <a:gridCol w="6447866">
                  <a:extLst>
                    <a:ext uri="{9D8B030D-6E8A-4147-A177-3AD203B41FA5}">
                      <a16:colId xmlns:a16="http://schemas.microsoft.com/office/drawing/2014/main" val="3482649886"/>
                    </a:ext>
                  </a:extLst>
                </a:gridCol>
                <a:gridCol w="3765175">
                  <a:extLst>
                    <a:ext uri="{9D8B030D-6E8A-4147-A177-3AD203B41FA5}">
                      <a16:colId xmlns:a16="http://schemas.microsoft.com/office/drawing/2014/main" val="805772920"/>
                    </a:ext>
                  </a:extLst>
                </a:gridCol>
              </a:tblGrid>
              <a:tr h="367422">
                <a:tc>
                  <a:txBody>
                    <a:bodyPr/>
                    <a:lstStyle/>
                    <a:p>
                      <a:r>
                        <a:rPr lang="en-US" sz="1800"/>
                        <a:t>Information</a:t>
                      </a:r>
                    </a:p>
                  </a:txBody>
                  <a:tcPr/>
                </a:tc>
                <a:tc>
                  <a:txBody>
                    <a:bodyPr/>
                    <a:lstStyle/>
                    <a:p>
                      <a:r>
                        <a:rPr lang="en-US" sz="1800"/>
                        <a:t>Responsibility </a:t>
                      </a:r>
                    </a:p>
                  </a:txBody>
                  <a:tcPr/>
                </a:tc>
                <a:extLst>
                  <a:ext uri="{0D108BD9-81ED-4DB2-BD59-A6C34878D82A}">
                    <a16:rowId xmlns:a16="http://schemas.microsoft.com/office/drawing/2014/main" val="2768735398"/>
                  </a:ext>
                </a:extLst>
              </a:tr>
              <a:tr h="343402">
                <a:tc>
                  <a:txBody>
                    <a:bodyPr/>
                    <a:lstStyle/>
                    <a:p>
                      <a:r>
                        <a:rPr lang="en-US" sz="1800"/>
                        <a:t>P&amp;T Recommendation Form</a:t>
                      </a:r>
                    </a:p>
                  </a:txBody>
                  <a:tcPr/>
                </a:tc>
                <a:tc>
                  <a:txBody>
                    <a:bodyPr/>
                    <a:lstStyle/>
                    <a:p>
                      <a:r>
                        <a:rPr lang="en-US" sz="1800" dirty="0"/>
                        <a:t>Admin. Support</a:t>
                      </a:r>
                    </a:p>
                  </a:txBody>
                  <a:tcPr/>
                </a:tc>
                <a:extLst>
                  <a:ext uri="{0D108BD9-81ED-4DB2-BD59-A6C34878D82A}">
                    <a16:rowId xmlns:a16="http://schemas.microsoft.com/office/drawing/2014/main" val="2460997690"/>
                  </a:ext>
                </a:extLst>
              </a:tr>
              <a:tr h="343402">
                <a:tc>
                  <a:txBody>
                    <a:bodyPr/>
                    <a:lstStyle/>
                    <a:p>
                      <a:r>
                        <a:rPr lang="en-US" sz="1800" dirty="0"/>
                        <a:t>Biographical Data Form</a:t>
                      </a:r>
                    </a:p>
                  </a:txBody>
                  <a:tcPr/>
                </a:tc>
                <a:tc>
                  <a:txBody>
                    <a:bodyPr/>
                    <a:lstStyle/>
                    <a:p>
                      <a:r>
                        <a:rPr lang="en-US" sz="1800"/>
                        <a:t>Candidate</a:t>
                      </a:r>
                      <a:endParaRPr lang="en-US" sz="1800" dirty="0"/>
                    </a:p>
                  </a:txBody>
                  <a:tcPr/>
                </a:tc>
                <a:extLst>
                  <a:ext uri="{0D108BD9-81ED-4DB2-BD59-A6C34878D82A}">
                    <a16:rowId xmlns:a16="http://schemas.microsoft.com/office/drawing/2014/main" val="2208071493"/>
                  </a:ext>
                </a:extLst>
              </a:tr>
              <a:tr h="343402">
                <a:tc>
                  <a:txBody>
                    <a:bodyPr/>
                    <a:lstStyle/>
                    <a:p>
                      <a:r>
                        <a:rPr lang="en-US" sz="1800" dirty="0"/>
                        <a:t>College Criteria Statement</a:t>
                      </a:r>
                    </a:p>
                  </a:txBody>
                  <a:tcPr/>
                </a:tc>
                <a:tc>
                  <a:txBody>
                    <a:bodyPr/>
                    <a:lstStyle/>
                    <a:p>
                      <a:r>
                        <a:rPr lang="en-US" sz="1800"/>
                        <a:t>College</a:t>
                      </a:r>
                      <a:endParaRPr lang="en-US" sz="1800" dirty="0"/>
                    </a:p>
                  </a:txBody>
                  <a:tcPr/>
                </a:tc>
                <a:extLst>
                  <a:ext uri="{0D108BD9-81ED-4DB2-BD59-A6C34878D82A}">
                    <a16:rowId xmlns:a16="http://schemas.microsoft.com/office/drawing/2014/main" val="648130168"/>
                  </a:ext>
                </a:extLst>
              </a:tr>
              <a:tr h="343402">
                <a:tc>
                  <a:txBody>
                    <a:bodyPr/>
                    <a:lstStyle/>
                    <a:p>
                      <a:r>
                        <a:rPr lang="en-US" sz="1800" dirty="0"/>
                        <a:t>Candidate Signature Page</a:t>
                      </a:r>
                    </a:p>
                  </a:txBody>
                  <a:tcPr/>
                </a:tc>
                <a:tc>
                  <a:txBody>
                    <a:bodyPr/>
                    <a:lstStyle/>
                    <a:p>
                      <a:r>
                        <a:rPr lang="en-US" sz="1800"/>
                        <a:t>College</a:t>
                      </a:r>
                      <a:endParaRPr lang="en-US" sz="1800" dirty="0"/>
                    </a:p>
                  </a:txBody>
                  <a:tcPr/>
                </a:tc>
                <a:extLst>
                  <a:ext uri="{0D108BD9-81ED-4DB2-BD59-A6C34878D82A}">
                    <a16:rowId xmlns:a16="http://schemas.microsoft.com/office/drawing/2014/main" val="2372664726"/>
                  </a:ext>
                </a:extLst>
              </a:tr>
              <a:tr h="343402">
                <a:tc>
                  <a:txBody>
                    <a:bodyPr/>
                    <a:lstStyle/>
                    <a:p>
                      <a:r>
                        <a:rPr lang="en-US" sz="1800" dirty="0"/>
                        <a:t>Narrative Statement</a:t>
                      </a:r>
                    </a:p>
                  </a:txBody>
                  <a:tcPr/>
                </a:tc>
                <a:tc>
                  <a:txBody>
                    <a:bodyPr/>
                    <a:lstStyle/>
                    <a:p>
                      <a:r>
                        <a:rPr lang="en-US" sz="1800" dirty="0"/>
                        <a:t>Candidate</a:t>
                      </a:r>
                    </a:p>
                  </a:txBody>
                  <a:tcPr/>
                </a:tc>
                <a:extLst>
                  <a:ext uri="{0D108BD9-81ED-4DB2-BD59-A6C34878D82A}">
                    <a16:rowId xmlns:a16="http://schemas.microsoft.com/office/drawing/2014/main" val="3206318356"/>
                  </a:ext>
                </a:extLst>
              </a:tr>
              <a:tr h="367422">
                <a:tc gridSpan="2">
                  <a:txBody>
                    <a:bodyPr/>
                    <a:lstStyle/>
                    <a:p>
                      <a:pPr algn="ctr"/>
                      <a:r>
                        <a:rPr lang="en-US" sz="1800" b="1"/>
                        <a:t>Dossier Sections</a:t>
                      </a:r>
                    </a:p>
                  </a:txBody>
                  <a:tcPr/>
                </a:tc>
                <a:tc hMerge="1">
                  <a:txBody>
                    <a:bodyPr/>
                    <a:lstStyle/>
                    <a:p>
                      <a:endParaRPr lang="en-US"/>
                    </a:p>
                  </a:txBody>
                  <a:tcPr/>
                </a:tc>
                <a:extLst>
                  <a:ext uri="{0D108BD9-81ED-4DB2-BD59-A6C34878D82A}">
                    <a16:rowId xmlns:a16="http://schemas.microsoft.com/office/drawing/2014/main" val="1456698092"/>
                  </a:ext>
                </a:extLst>
              </a:tr>
              <a:tr h="343402">
                <a:tc>
                  <a:txBody>
                    <a:bodyPr/>
                    <a:lstStyle/>
                    <a:p>
                      <a:r>
                        <a:rPr lang="en-US" sz="1800"/>
                        <a:t>Scholarship of Teaching and Learning</a:t>
                      </a:r>
                    </a:p>
                  </a:txBody>
                  <a:tcPr/>
                </a:tc>
                <a:tc>
                  <a:txBody>
                    <a:bodyPr/>
                    <a:lstStyle/>
                    <a:p>
                      <a:r>
                        <a:rPr lang="en-US" sz="1800"/>
                        <a:t>Candidate</a:t>
                      </a:r>
                    </a:p>
                  </a:txBody>
                  <a:tcPr/>
                </a:tc>
                <a:extLst>
                  <a:ext uri="{0D108BD9-81ED-4DB2-BD59-A6C34878D82A}">
                    <a16:rowId xmlns:a16="http://schemas.microsoft.com/office/drawing/2014/main" val="3091374733"/>
                  </a:ext>
                </a:extLst>
              </a:tr>
              <a:tr h="343402">
                <a:tc>
                  <a:txBody>
                    <a:bodyPr/>
                    <a:lstStyle/>
                    <a:p>
                      <a:r>
                        <a:rPr lang="en-US" sz="1800"/>
                        <a:t>Scholarship of Research and Creative Accomplishments</a:t>
                      </a:r>
                    </a:p>
                  </a:txBody>
                  <a:tcPr/>
                </a:tc>
                <a:tc>
                  <a:txBody>
                    <a:bodyPr/>
                    <a:lstStyle/>
                    <a:p>
                      <a:r>
                        <a:rPr lang="en-US" sz="1800"/>
                        <a:t>Candidate</a:t>
                      </a:r>
                    </a:p>
                  </a:txBody>
                  <a:tcPr/>
                </a:tc>
                <a:extLst>
                  <a:ext uri="{0D108BD9-81ED-4DB2-BD59-A6C34878D82A}">
                    <a16:rowId xmlns:a16="http://schemas.microsoft.com/office/drawing/2014/main" val="533033300"/>
                  </a:ext>
                </a:extLst>
              </a:tr>
              <a:tr h="520514">
                <a:tc>
                  <a:txBody>
                    <a:bodyPr/>
                    <a:lstStyle/>
                    <a:p>
                      <a:r>
                        <a:rPr lang="en-US" sz="1800" dirty="0"/>
                        <a:t>Service and the Scholarship of Service to University, Society and Profession</a:t>
                      </a:r>
                    </a:p>
                  </a:txBody>
                  <a:tcPr/>
                </a:tc>
                <a:tc>
                  <a:txBody>
                    <a:bodyPr/>
                    <a:lstStyle/>
                    <a:p>
                      <a:r>
                        <a:rPr lang="en-US" sz="1800"/>
                        <a:t>Candidate</a:t>
                      </a:r>
                      <a:endParaRPr lang="en-US" sz="1800" dirty="0"/>
                    </a:p>
                  </a:txBody>
                  <a:tcPr/>
                </a:tc>
                <a:extLst>
                  <a:ext uri="{0D108BD9-81ED-4DB2-BD59-A6C34878D82A}">
                    <a16:rowId xmlns:a16="http://schemas.microsoft.com/office/drawing/2014/main" val="1098041664"/>
                  </a:ext>
                </a:extLst>
              </a:tr>
              <a:tr h="520514">
                <a:tc>
                  <a:txBody>
                    <a:bodyPr/>
                    <a:lstStyle/>
                    <a:p>
                      <a:r>
                        <a:rPr lang="en-US" sz="1800" dirty="0"/>
                        <a:t>External Letters of Assessment </a:t>
                      </a:r>
                    </a:p>
                    <a:p>
                      <a:r>
                        <a:rPr lang="en-US" sz="1800" dirty="0"/>
                        <a:t>(6</a:t>
                      </a:r>
                      <a:r>
                        <a:rPr lang="en-US" sz="1800" baseline="30000" dirty="0"/>
                        <a:t>th</a:t>
                      </a:r>
                      <a:r>
                        <a:rPr lang="en-US" sz="1800" dirty="0"/>
                        <a:t> year review and promotion to Professor)</a:t>
                      </a:r>
                    </a:p>
                  </a:txBody>
                  <a:tcPr/>
                </a:tc>
                <a:tc>
                  <a:txBody>
                    <a:bodyPr/>
                    <a:lstStyle/>
                    <a:p>
                      <a:r>
                        <a:rPr lang="en-US" sz="1800"/>
                        <a:t>College</a:t>
                      </a:r>
                      <a:endParaRPr lang="en-US" sz="1800" dirty="0"/>
                    </a:p>
                  </a:txBody>
                  <a:tcPr/>
                </a:tc>
                <a:extLst>
                  <a:ext uri="{0D108BD9-81ED-4DB2-BD59-A6C34878D82A}">
                    <a16:rowId xmlns:a16="http://schemas.microsoft.com/office/drawing/2014/main" val="1962519762"/>
                  </a:ext>
                </a:extLst>
              </a:tr>
              <a:tr h="734844">
                <a:tc>
                  <a:txBody>
                    <a:bodyPr/>
                    <a:lstStyle/>
                    <a:p>
                      <a:r>
                        <a:rPr lang="en-US" sz="1800" dirty="0"/>
                        <a:t>Statement of Evaluation</a:t>
                      </a:r>
                    </a:p>
                  </a:txBody>
                  <a:tcPr/>
                </a:tc>
                <a:tc>
                  <a:txBody>
                    <a:bodyPr/>
                    <a:lstStyle/>
                    <a:p>
                      <a:r>
                        <a:rPr lang="en-US" sz="1800" dirty="0"/>
                        <a:t>Departmental P&amp;T Comm &amp; Head</a:t>
                      </a:r>
                    </a:p>
                    <a:p>
                      <a:r>
                        <a:rPr lang="en-US" sz="1800" dirty="0"/>
                        <a:t>College P&amp;T Comm. &amp; Dean</a:t>
                      </a:r>
                    </a:p>
                  </a:txBody>
                  <a:tcPr/>
                </a:tc>
                <a:extLst>
                  <a:ext uri="{0D108BD9-81ED-4DB2-BD59-A6C34878D82A}">
                    <a16:rowId xmlns:a16="http://schemas.microsoft.com/office/drawing/2014/main" val="686589836"/>
                  </a:ext>
                </a:extLst>
              </a:tr>
            </a:tbl>
          </a:graphicData>
        </a:graphic>
      </p:graphicFrame>
      <p:sp>
        <p:nvSpPr>
          <p:cNvPr id="4" name="TextBox 3">
            <a:extLst>
              <a:ext uri="{FF2B5EF4-FFF2-40B4-BE49-F238E27FC236}">
                <a16:creationId xmlns:a16="http://schemas.microsoft.com/office/drawing/2014/main" id="{8C013D2C-334E-A792-1623-D55981A43F44}"/>
              </a:ext>
            </a:extLst>
          </p:cNvPr>
          <p:cNvSpPr txBox="1"/>
          <p:nvPr/>
        </p:nvSpPr>
        <p:spPr>
          <a:xfrm>
            <a:off x="4807324" y="242858"/>
            <a:ext cx="7095003" cy="369332"/>
          </a:xfrm>
          <a:prstGeom prst="rect">
            <a:avLst/>
          </a:prstGeom>
          <a:noFill/>
        </p:spPr>
        <p:txBody>
          <a:bodyPr wrap="square">
            <a:spAutoFit/>
          </a:bodyPr>
          <a:lstStyle/>
          <a:p>
            <a:r>
              <a:rPr lang="en-US" dirty="0">
                <a:hlinkClick r:id="rId3"/>
              </a:rPr>
              <a:t>University document: 2024-2025-Administrative-Guidelines.docx</a:t>
            </a:r>
            <a:endParaRPr lang="en-US" dirty="0"/>
          </a:p>
        </p:txBody>
      </p:sp>
    </p:spTree>
    <p:extLst>
      <p:ext uri="{BB962C8B-B14F-4D97-AF65-F5344CB8AC3E}">
        <p14:creationId xmlns:p14="http://schemas.microsoft.com/office/powerpoint/2010/main" val="399690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809A-2BD5-497F-B6AE-7DBEE89B1A4C}"/>
              </a:ext>
            </a:extLst>
          </p:cNvPr>
          <p:cNvSpPr>
            <a:spLocks noGrp="1"/>
          </p:cNvSpPr>
          <p:nvPr>
            <p:ph type="title"/>
          </p:nvPr>
        </p:nvSpPr>
        <p:spPr/>
        <p:txBody>
          <a:bodyPr/>
          <a:lstStyle/>
          <a:p>
            <a:r>
              <a:rPr lang="en-US" dirty="0"/>
              <a:t>Supplemental Materials</a:t>
            </a:r>
          </a:p>
        </p:txBody>
      </p:sp>
      <p:sp>
        <p:nvSpPr>
          <p:cNvPr id="3" name="Text Placeholder 2">
            <a:extLst>
              <a:ext uri="{FF2B5EF4-FFF2-40B4-BE49-F238E27FC236}">
                <a16:creationId xmlns:a16="http://schemas.microsoft.com/office/drawing/2014/main" id="{41A7E251-762D-44B3-93F0-0823EF5D3695}"/>
              </a:ext>
            </a:extLst>
          </p:cNvPr>
          <p:cNvSpPr>
            <a:spLocks noGrp="1"/>
          </p:cNvSpPr>
          <p:nvPr>
            <p:ph type="body" sz="quarter" idx="12"/>
          </p:nvPr>
        </p:nvSpPr>
        <p:spPr>
          <a:xfrm>
            <a:off x="838200" y="1486535"/>
            <a:ext cx="10329582" cy="4157188"/>
          </a:xfrm>
        </p:spPr>
        <p:txBody>
          <a:bodyPr>
            <a:normAutofit fontScale="85000" lnSpcReduction="20000"/>
          </a:bodyPr>
          <a:lstStyle/>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1900" b="1" dirty="0"/>
          </a:p>
          <a:p>
            <a:pPr marL="0" indent="0">
              <a:buNone/>
            </a:pPr>
            <a:r>
              <a:rPr lang="en-US" sz="1900" b="1" dirty="0"/>
              <a:t>Important:</a:t>
            </a:r>
          </a:p>
          <a:p>
            <a:pPr marL="0" indent="0">
              <a:lnSpc>
                <a:spcPct val="100000"/>
              </a:lnSpc>
              <a:buNone/>
            </a:pPr>
            <a:r>
              <a:rPr lang="en-US" sz="1900" dirty="0"/>
              <a:t>Supplemental Materials are the materials that are sent to External Reviewers (not including SRTE/SEEQs). </a:t>
            </a:r>
          </a:p>
          <a:p>
            <a:pPr marL="0" indent="0">
              <a:lnSpc>
                <a:spcPct val="100000"/>
              </a:lnSpc>
              <a:buNone/>
            </a:pPr>
            <a:r>
              <a:rPr lang="en-US" sz="1900" dirty="0"/>
              <a:t>Unless requested by the University-level review committee during a six-year review, Supplemental Materials stay within the College and are not uploaded into Activity Insight. The CV, publications and preliminary narrative for external Reviewers are </a:t>
            </a:r>
            <a:r>
              <a:rPr lang="en-US" sz="1900" i="1" dirty="0"/>
              <a:t>not</a:t>
            </a:r>
            <a:r>
              <a:rPr lang="en-US" sz="1900" dirty="0"/>
              <a:t> part of the dossier.</a:t>
            </a:r>
          </a:p>
          <a:p>
            <a:pPr marL="0" indent="0">
              <a:lnSpc>
                <a:spcPct val="100000"/>
              </a:lnSpc>
              <a:buNone/>
            </a:pPr>
            <a:r>
              <a:rPr lang="en-US" sz="1900" dirty="0"/>
              <a:t>The academic CV must include all appointment dates, curriculum development, course innovations, committee work and other service.</a:t>
            </a:r>
          </a:p>
        </p:txBody>
      </p:sp>
      <p:graphicFrame>
        <p:nvGraphicFramePr>
          <p:cNvPr id="4" name="Table 4">
            <a:extLst>
              <a:ext uri="{FF2B5EF4-FFF2-40B4-BE49-F238E27FC236}">
                <a16:creationId xmlns:a16="http://schemas.microsoft.com/office/drawing/2014/main" id="{A5A9F561-C7FB-44E8-8AF2-3DD264FA9CE1}"/>
              </a:ext>
            </a:extLst>
          </p:cNvPr>
          <p:cNvGraphicFramePr>
            <a:graphicFrameLocks noGrp="1"/>
          </p:cNvGraphicFramePr>
          <p:nvPr>
            <p:extLst>
              <p:ext uri="{D42A27DB-BD31-4B8C-83A1-F6EECF244321}">
                <p14:modId xmlns:p14="http://schemas.microsoft.com/office/powerpoint/2010/main" val="329049792"/>
              </p:ext>
            </p:extLst>
          </p:nvPr>
        </p:nvGraphicFramePr>
        <p:xfrm>
          <a:off x="918882" y="1407382"/>
          <a:ext cx="10248900" cy="2021840"/>
        </p:xfrm>
        <a:graphic>
          <a:graphicData uri="http://schemas.openxmlformats.org/drawingml/2006/table">
            <a:tbl>
              <a:tblPr firstRow="1" bandRow="1">
                <a:tableStyleId>{5C22544A-7EE6-4342-B048-85BDC9FD1C3A}</a:tableStyleId>
              </a:tblPr>
              <a:tblGrid>
                <a:gridCol w="6495729">
                  <a:extLst>
                    <a:ext uri="{9D8B030D-6E8A-4147-A177-3AD203B41FA5}">
                      <a16:colId xmlns:a16="http://schemas.microsoft.com/office/drawing/2014/main" val="742089009"/>
                    </a:ext>
                  </a:extLst>
                </a:gridCol>
                <a:gridCol w="3753171">
                  <a:extLst>
                    <a:ext uri="{9D8B030D-6E8A-4147-A177-3AD203B41FA5}">
                      <a16:colId xmlns:a16="http://schemas.microsoft.com/office/drawing/2014/main" val="4040578209"/>
                    </a:ext>
                  </a:extLst>
                </a:gridCol>
              </a:tblGrid>
              <a:tr h="370840">
                <a:tc>
                  <a:txBody>
                    <a:bodyPr/>
                    <a:lstStyle/>
                    <a:p>
                      <a:r>
                        <a:rPr lang="en-US" sz="1800"/>
                        <a:t>Information</a:t>
                      </a:r>
                    </a:p>
                  </a:txBody>
                  <a:tcPr/>
                </a:tc>
                <a:tc>
                  <a:txBody>
                    <a:bodyPr/>
                    <a:lstStyle/>
                    <a:p>
                      <a:r>
                        <a:rPr lang="en-US" sz="1800"/>
                        <a:t>Responsibility </a:t>
                      </a:r>
                    </a:p>
                  </a:txBody>
                  <a:tcPr/>
                </a:tc>
                <a:extLst>
                  <a:ext uri="{0D108BD9-81ED-4DB2-BD59-A6C34878D82A}">
                    <a16:rowId xmlns:a16="http://schemas.microsoft.com/office/drawing/2014/main" val="2498092854"/>
                  </a:ext>
                </a:extLst>
              </a:tr>
              <a:tr h="370840">
                <a:tc>
                  <a:txBody>
                    <a:bodyPr/>
                    <a:lstStyle/>
                    <a:p>
                      <a:r>
                        <a:rPr lang="en-US" sz="1800" b="0" i="0" kern="1200" dirty="0">
                          <a:solidFill>
                            <a:schemeClr val="dk1"/>
                          </a:solidFill>
                          <a:effectLst/>
                          <a:latin typeface="+mn-lt"/>
                          <a:ea typeface="+mn-ea"/>
                          <a:cs typeface="+mn-cs"/>
                        </a:rPr>
                        <a:t>Full SRTE/SEEQ Information and student comments for all years of review: 2nd-, 4th-, 6th-level reviews.</a:t>
                      </a:r>
                      <a:endParaRPr lang="en-US" sz="1800" dirty="0"/>
                    </a:p>
                  </a:txBody>
                  <a:tcPr/>
                </a:tc>
                <a:tc>
                  <a:txBody>
                    <a:bodyPr/>
                    <a:lstStyle/>
                    <a:p>
                      <a:r>
                        <a:rPr lang="en-US" sz="1800" dirty="0"/>
                        <a:t>Admin. Support</a:t>
                      </a:r>
                    </a:p>
                  </a:txBody>
                  <a:tcPr/>
                </a:tc>
                <a:extLst>
                  <a:ext uri="{0D108BD9-81ED-4DB2-BD59-A6C34878D82A}">
                    <a16:rowId xmlns:a16="http://schemas.microsoft.com/office/drawing/2014/main" val="3173543957"/>
                  </a:ext>
                </a:extLst>
              </a:tr>
              <a:tr h="370840">
                <a:tc>
                  <a:txBody>
                    <a:bodyPr/>
                    <a:lstStyle/>
                    <a:p>
                      <a:r>
                        <a:rPr lang="en-US" sz="1800" b="0" i="0" kern="1200" dirty="0">
                          <a:solidFill>
                            <a:schemeClr val="dk1"/>
                          </a:solidFill>
                          <a:effectLst/>
                          <a:latin typeface="+mn-lt"/>
                          <a:ea typeface="+mn-ea"/>
                          <a:cs typeface="+mn-cs"/>
                        </a:rPr>
                        <a:t>Current Academic Curriculum Vitae​</a:t>
                      </a:r>
                      <a:endParaRPr lang="en-US" sz="1800" dirty="0"/>
                    </a:p>
                  </a:txBody>
                  <a:tcPr/>
                </a:tc>
                <a:tc>
                  <a:txBody>
                    <a:bodyPr/>
                    <a:lstStyle/>
                    <a:p>
                      <a:r>
                        <a:rPr lang="en-US" sz="1800"/>
                        <a:t>Candidate</a:t>
                      </a:r>
                    </a:p>
                  </a:txBody>
                  <a:tcPr/>
                </a:tc>
                <a:extLst>
                  <a:ext uri="{0D108BD9-81ED-4DB2-BD59-A6C34878D82A}">
                    <a16:rowId xmlns:a16="http://schemas.microsoft.com/office/drawing/2014/main" val="2698106262"/>
                  </a:ext>
                </a:extLst>
              </a:tr>
              <a:tr h="370840">
                <a:tc>
                  <a:txBody>
                    <a:bodyPr/>
                    <a:lstStyle/>
                    <a:p>
                      <a:r>
                        <a:rPr lang="en-US" sz="1800" b="0" i="0" kern="1200" dirty="0">
                          <a:solidFill>
                            <a:schemeClr val="dk1"/>
                          </a:solidFill>
                          <a:effectLst/>
                          <a:latin typeface="+mn-lt"/>
                          <a:ea typeface="+mn-ea"/>
                          <a:cs typeface="+mn-cs"/>
                        </a:rPr>
                        <a:t>Top 5 publications for promotion and tenure and for promotion to Professor</a:t>
                      </a:r>
                      <a:endParaRPr lang="en-US" sz="1800" dirty="0"/>
                    </a:p>
                  </a:txBody>
                  <a:tcPr/>
                </a:tc>
                <a:tc>
                  <a:txBody>
                    <a:bodyPr/>
                    <a:lstStyle/>
                    <a:p>
                      <a:r>
                        <a:rPr lang="en-US" sz="1800" dirty="0"/>
                        <a:t>Candidate</a:t>
                      </a:r>
                    </a:p>
                  </a:txBody>
                  <a:tcPr/>
                </a:tc>
                <a:extLst>
                  <a:ext uri="{0D108BD9-81ED-4DB2-BD59-A6C34878D82A}">
                    <a16:rowId xmlns:a16="http://schemas.microsoft.com/office/drawing/2014/main" val="2978408959"/>
                  </a:ext>
                </a:extLst>
              </a:tr>
            </a:tbl>
          </a:graphicData>
        </a:graphic>
      </p:graphicFrame>
    </p:spTree>
    <p:extLst>
      <p:ext uri="{BB962C8B-B14F-4D97-AF65-F5344CB8AC3E}">
        <p14:creationId xmlns:p14="http://schemas.microsoft.com/office/powerpoint/2010/main" val="15524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ECD4-6FF8-466C-8531-DC07C705D863}"/>
              </a:ext>
            </a:extLst>
          </p:cNvPr>
          <p:cNvSpPr>
            <a:spLocks noGrp="1"/>
          </p:cNvSpPr>
          <p:nvPr>
            <p:ph type="title"/>
          </p:nvPr>
        </p:nvSpPr>
        <p:spPr/>
        <p:txBody>
          <a:bodyPr/>
          <a:lstStyle/>
          <a:p>
            <a:r>
              <a:rPr lang="en-US"/>
              <a:t>Biographical Data Form for Promotion/Tenure Review</a:t>
            </a:r>
          </a:p>
        </p:txBody>
      </p:sp>
      <p:sp>
        <p:nvSpPr>
          <p:cNvPr id="3" name="Text Placeholder 2">
            <a:extLst>
              <a:ext uri="{FF2B5EF4-FFF2-40B4-BE49-F238E27FC236}">
                <a16:creationId xmlns:a16="http://schemas.microsoft.com/office/drawing/2014/main" id="{BD6E015F-BE6D-4A9B-8D30-101844AF96B0}"/>
              </a:ext>
            </a:extLst>
          </p:cNvPr>
          <p:cNvSpPr>
            <a:spLocks noGrp="1"/>
          </p:cNvSpPr>
          <p:nvPr>
            <p:ph type="body" sz="quarter" idx="12"/>
          </p:nvPr>
        </p:nvSpPr>
        <p:spPr>
          <a:xfrm>
            <a:off x="838200" y="1527175"/>
            <a:ext cx="9773816" cy="4157188"/>
          </a:xfrm>
        </p:spPr>
        <p:txBody>
          <a:bodyPr>
            <a:normAutofit/>
          </a:bodyPr>
          <a:lstStyle/>
          <a:p>
            <a:pPr marL="0" indent="0">
              <a:buNone/>
            </a:pPr>
            <a:r>
              <a:rPr lang="en-US" sz="2400" b="1" dirty="0"/>
              <a:t>IMPORTANT:</a:t>
            </a:r>
            <a:endParaRPr lang="en-US" sz="2400" dirty="0"/>
          </a:p>
          <a:p>
            <a:pPr>
              <a:lnSpc>
                <a:spcPct val="100000"/>
              </a:lnSpc>
            </a:pPr>
            <a:r>
              <a:rPr lang="en-US" sz="2000" dirty="0"/>
              <a:t>Please complete the form in its entirety: </a:t>
            </a:r>
            <a:r>
              <a:rPr lang="en-US" sz="2000" u="sng" dirty="0"/>
              <a:t>Please include Title e.g. Assistant Professor.</a:t>
            </a:r>
          </a:p>
          <a:p>
            <a:pPr>
              <a:lnSpc>
                <a:spcPct val="100000"/>
              </a:lnSpc>
            </a:pPr>
            <a:r>
              <a:rPr lang="en-US" sz="2000" dirty="0"/>
              <a:t>Please complete all fields in Section II: Academic Training </a:t>
            </a:r>
            <a:r>
              <a:rPr lang="en-US" sz="2000" u="sng" dirty="0"/>
              <a:t>including degree dates.</a:t>
            </a:r>
          </a:p>
          <a:p>
            <a:pPr>
              <a:lnSpc>
                <a:spcPct val="100000"/>
              </a:lnSpc>
            </a:pPr>
            <a:r>
              <a:rPr lang="en-US" sz="2000" dirty="0"/>
              <a:t>Please complete all fields in Section III: Academic, Government, Military and Professional Positions including </a:t>
            </a:r>
            <a:r>
              <a:rPr lang="en-US" sz="2000" u="sng" dirty="0"/>
              <a:t>Rank or Title and Dates (from-to)</a:t>
            </a:r>
          </a:p>
          <a:p>
            <a:pPr>
              <a:lnSpc>
                <a:spcPct val="100000"/>
              </a:lnSpc>
            </a:pPr>
            <a:r>
              <a:rPr lang="en-US" sz="2000" dirty="0"/>
              <a:t>Please complete Section IV: Previous Sabbaticals at the Pennsylvania State University (if applicable).</a:t>
            </a:r>
          </a:p>
        </p:txBody>
      </p:sp>
    </p:spTree>
    <p:extLst>
      <p:ext uri="{BB962C8B-B14F-4D97-AF65-F5344CB8AC3E}">
        <p14:creationId xmlns:p14="http://schemas.microsoft.com/office/powerpoint/2010/main" val="148841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2A45-CE10-4B09-B28E-0B59CB436678}"/>
              </a:ext>
            </a:extLst>
          </p:cNvPr>
          <p:cNvSpPr>
            <a:spLocks noGrp="1"/>
          </p:cNvSpPr>
          <p:nvPr>
            <p:ph type="title"/>
          </p:nvPr>
        </p:nvSpPr>
        <p:spPr>
          <a:xfrm>
            <a:off x="838200" y="186353"/>
            <a:ext cx="10515600" cy="620202"/>
          </a:xfrm>
        </p:spPr>
        <p:txBody>
          <a:bodyPr/>
          <a:lstStyle/>
          <a:p>
            <a:r>
              <a:rPr lang="en-US" dirty="0"/>
              <a:t>Narrative Statement for </a:t>
            </a:r>
            <a:r>
              <a:rPr lang="en-US"/>
              <a:t>your dossier</a:t>
            </a:r>
          </a:p>
        </p:txBody>
      </p:sp>
      <p:sp>
        <p:nvSpPr>
          <p:cNvPr id="3" name="Text Placeholder 2">
            <a:extLst>
              <a:ext uri="{FF2B5EF4-FFF2-40B4-BE49-F238E27FC236}">
                <a16:creationId xmlns:a16="http://schemas.microsoft.com/office/drawing/2014/main" id="{4B6CAA6B-E1DD-4AB7-B0E6-50856CC2CFEE}"/>
              </a:ext>
            </a:extLst>
          </p:cNvPr>
          <p:cNvSpPr>
            <a:spLocks noGrp="1"/>
          </p:cNvSpPr>
          <p:nvPr>
            <p:ph type="body" sz="quarter" idx="12"/>
          </p:nvPr>
        </p:nvSpPr>
        <p:spPr>
          <a:xfrm>
            <a:off x="838200" y="806555"/>
            <a:ext cx="10715940" cy="5400464"/>
          </a:xfrm>
        </p:spPr>
        <p:txBody>
          <a:bodyPr>
            <a:noAutofit/>
          </a:bodyPr>
          <a:lstStyle/>
          <a:p>
            <a:pPr marL="0" indent="0">
              <a:lnSpc>
                <a:spcPct val="100000"/>
              </a:lnSpc>
              <a:buNone/>
            </a:pPr>
            <a:r>
              <a:rPr lang="en-US" sz="1800" dirty="0"/>
              <a:t>A narrative statement explains the importance of and relationships among a candidate’s scholarship of </a:t>
            </a:r>
            <a:r>
              <a:rPr lang="en-US" sz="1800" b="1" dirty="0"/>
              <a:t>teaching</a:t>
            </a:r>
            <a:r>
              <a:rPr lang="en-US" sz="1800" dirty="0"/>
              <a:t> and learning; scholarship of </a:t>
            </a:r>
            <a:r>
              <a:rPr lang="en-US" sz="1800" b="1" dirty="0"/>
              <a:t>research</a:t>
            </a:r>
            <a:r>
              <a:rPr lang="en-US" sz="1800" dirty="0"/>
              <a:t>; and scholarship of </a:t>
            </a:r>
            <a:r>
              <a:rPr lang="en-US" sz="1800" b="1" dirty="0"/>
              <a:t>service</a:t>
            </a:r>
            <a:r>
              <a:rPr lang="en-US" sz="1800" dirty="0"/>
              <a:t> to the university, society, and the profession. </a:t>
            </a:r>
          </a:p>
          <a:p>
            <a:pPr marL="0" indent="0">
              <a:lnSpc>
                <a:spcPct val="100000"/>
              </a:lnSpc>
              <a:buNone/>
            </a:pPr>
            <a:r>
              <a:rPr lang="en-US" sz="1800" dirty="0"/>
              <a:t>It covers your </a:t>
            </a:r>
            <a:r>
              <a:rPr lang="en-US" sz="1800" b="1" dirty="0"/>
              <a:t>entire research </a:t>
            </a:r>
            <a:r>
              <a:rPr lang="en-US" sz="1800" dirty="0"/>
              <a:t>career and is limited to teaching and service while appointed at Penn State.</a:t>
            </a:r>
          </a:p>
          <a:p>
            <a:pPr marL="0" indent="0">
              <a:lnSpc>
                <a:spcPct val="100000"/>
              </a:lnSpc>
              <a:buNone/>
            </a:pPr>
            <a:r>
              <a:rPr lang="en-US" sz="1800" dirty="0"/>
              <a:t>The purpose of this statement is </a:t>
            </a:r>
            <a:r>
              <a:rPr lang="en-US" sz="1800" u="sng" dirty="0"/>
              <a:t>not</a:t>
            </a:r>
            <a:r>
              <a:rPr lang="en-US" sz="1800" dirty="0"/>
              <a:t> to itemize achievements that are listed elsewhere in the dossier. Candidates describe the essence of their work, provide context for their activities, and set out their overall goals and plans. Write in </a:t>
            </a:r>
            <a:r>
              <a:rPr lang="en-US" sz="1800" b="1" dirty="0"/>
              <a:t>plain language </a:t>
            </a:r>
            <a:r>
              <a:rPr lang="en-US" sz="1800" dirty="0"/>
              <a:t>that a professor from any discipline can understand.</a:t>
            </a:r>
          </a:p>
          <a:p>
            <a:pPr marL="0" indent="0">
              <a:lnSpc>
                <a:spcPct val="100000"/>
              </a:lnSpc>
              <a:buNone/>
            </a:pPr>
            <a:r>
              <a:rPr lang="en-US" sz="1800" b="1" dirty="0"/>
              <a:t>IMPORTANT:</a:t>
            </a:r>
          </a:p>
          <a:p>
            <a:pPr>
              <a:lnSpc>
                <a:spcPct val="100000"/>
              </a:lnSpc>
            </a:pPr>
            <a:r>
              <a:rPr lang="en-US" sz="1800" dirty="0"/>
              <a:t>2-3 pages (</a:t>
            </a:r>
            <a:r>
              <a:rPr lang="en-US" sz="1800" b="1" dirty="0"/>
              <a:t>3 pages max; 1600 words max, </a:t>
            </a:r>
            <a:r>
              <a:rPr lang="en-US" sz="1800" dirty="0"/>
              <a:t>if not employed in 2020 during COVID) in </a:t>
            </a:r>
            <a:r>
              <a:rPr lang="en-US" sz="1800" b="1" dirty="0"/>
              <a:t>10-point font </a:t>
            </a:r>
            <a:r>
              <a:rPr lang="en-US" sz="1800" dirty="0"/>
              <a:t>with existing margins in the Activity Insight University Dossier template.</a:t>
            </a:r>
          </a:p>
          <a:p>
            <a:pPr>
              <a:lnSpc>
                <a:spcPct val="100000"/>
              </a:lnSpc>
            </a:pPr>
            <a:r>
              <a:rPr lang="en-US" sz="1800" dirty="0"/>
              <a:t>Please do not adjust margins when using the Activity Insight Dossier template.</a:t>
            </a:r>
          </a:p>
          <a:p>
            <a:pPr>
              <a:lnSpc>
                <a:spcPct val="100000"/>
              </a:lnSpc>
            </a:pPr>
            <a:r>
              <a:rPr lang="en-US" sz="1800" dirty="0"/>
              <a:t>Have a tenured faculty member and the ADFA read your narrative statement. You may receive constructive feedback.</a:t>
            </a:r>
          </a:p>
          <a:p>
            <a:pPr>
              <a:lnSpc>
                <a:spcPct val="100000"/>
              </a:lnSpc>
            </a:pPr>
            <a:r>
              <a:rPr lang="en-US" sz="1800" dirty="0"/>
              <a:t>For more information about the Narrative Statement, see the University’s Guidance for Promotion and Tenure Narratives.</a:t>
            </a:r>
          </a:p>
        </p:txBody>
      </p:sp>
    </p:spTree>
    <p:extLst>
      <p:ext uri="{BB962C8B-B14F-4D97-AF65-F5344CB8AC3E}">
        <p14:creationId xmlns:p14="http://schemas.microsoft.com/office/powerpoint/2010/main" val="277443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AD22-5DF3-4F12-A9AF-C45536F91F28}"/>
              </a:ext>
            </a:extLst>
          </p:cNvPr>
          <p:cNvSpPr>
            <a:spLocks noGrp="1"/>
          </p:cNvSpPr>
          <p:nvPr>
            <p:ph type="title"/>
          </p:nvPr>
        </p:nvSpPr>
        <p:spPr>
          <a:xfrm>
            <a:off x="838200" y="205840"/>
            <a:ext cx="10515600" cy="620202"/>
          </a:xfrm>
        </p:spPr>
        <p:txBody>
          <a:bodyPr>
            <a:normAutofit/>
          </a:bodyPr>
          <a:lstStyle/>
          <a:p>
            <a:r>
              <a:rPr lang="en-US"/>
              <a:t>Scholarship of Teaching &amp; Learning - Section A</a:t>
            </a:r>
          </a:p>
        </p:txBody>
      </p:sp>
      <p:sp>
        <p:nvSpPr>
          <p:cNvPr id="3" name="Text Placeholder 2">
            <a:extLst>
              <a:ext uri="{FF2B5EF4-FFF2-40B4-BE49-F238E27FC236}">
                <a16:creationId xmlns:a16="http://schemas.microsoft.com/office/drawing/2014/main" id="{AD8F08A5-9204-4B26-B87C-C4D6D603CB13}"/>
              </a:ext>
            </a:extLst>
          </p:cNvPr>
          <p:cNvSpPr>
            <a:spLocks noGrp="1"/>
          </p:cNvSpPr>
          <p:nvPr>
            <p:ph type="body" sz="quarter" idx="12"/>
          </p:nvPr>
        </p:nvSpPr>
        <p:spPr>
          <a:xfrm>
            <a:off x="838200" y="945834"/>
            <a:ext cx="10964221" cy="6363311"/>
          </a:xfrm>
        </p:spPr>
        <p:txBody>
          <a:bodyPr vert="horz" lIns="91440" tIns="45720" rIns="91440" bIns="45720" rtlCol="0" anchor="t">
            <a:noAutofit/>
          </a:bodyPr>
          <a:lstStyle/>
          <a:p>
            <a:pPr>
              <a:lnSpc>
                <a:spcPct val="120000"/>
              </a:lnSpc>
            </a:pPr>
            <a:r>
              <a:rPr lang="en-US" sz="1800" b="1" dirty="0"/>
              <a:t>Candidate provides information in all areas on the form with the following exceptions:</a:t>
            </a:r>
          </a:p>
          <a:p>
            <a:pPr lvl="1">
              <a:lnSpc>
                <a:spcPct val="120000"/>
              </a:lnSpc>
            </a:pPr>
            <a:r>
              <a:rPr lang="en-US" sz="1800" dirty="0"/>
              <a:t>Peer Evaluations – Admin. Support provides and manually includes in dossier.  </a:t>
            </a:r>
            <a:r>
              <a:rPr lang="en-US" sz="1800" dirty="0">
                <a:solidFill>
                  <a:srgbClr val="C00000"/>
                </a:solidFill>
              </a:rPr>
              <a:t>Make sure these happen!</a:t>
            </a:r>
          </a:p>
          <a:p>
            <a:pPr lvl="1">
              <a:lnSpc>
                <a:spcPct val="120000"/>
              </a:lnSpc>
            </a:pPr>
            <a:r>
              <a:rPr lang="en-US" sz="1800" dirty="0"/>
              <a:t>Evaluation of SEEQ/SRTE Scores and Student Comments – One-page report prepared by pair of profs (Admin Support manually includes in the dossier).     </a:t>
            </a:r>
            <a:r>
              <a:rPr lang="en-US" sz="1800" dirty="0">
                <a:solidFill>
                  <a:srgbClr val="C00000"/>
                </a:solidFill>
              </a:rPr>
              <a:t>NEW</a:t>
            </a:r>
          </a:p>
          <a:p>
            <a:pPr lvl="1">
              <a:lnSpc>
                <a:spcPct val="120000"/>
              </a:lnSpc>
            </a:pPr>
            <a:r>
              <a:rPr lang="en-US" sz="1800" dirty="0"/>
              <a:t>SEEQ/SRTE Scores are in an Appendix, Section F – Auto upload into Activity Insight</a:t>
            </a:r>
          </a:p>
          <a:p>
            <a:pPr>
              <a:lnSpc>
                <a:spcPct val="120000"/>
              </a:lnSpc>
            </a:pPr>
            <a:r>
              <a:rPr lang="en-US" sz="1800" b="1" dirty="0"/>
              <a:t>Important to have SRTE/SEEQ scores for all classes taught onload </a:t>
            </a:r>
            <a:r>
              <a:rPr lang="en-US" sz="1800" b="1" u="sng" dirty="0"/>
              <a:t>and</a:t>
            </a:r>
            <a:r>
              <a:rPr lang="en-US" sz="1800" b="1" dirty="0"/>
              <a:t> overload.</a:t>
            </a:r>
          </a:p>
          <a:p>
            <a:pPr>
              <a:lnSpc>
                <a:spcPct val="120000"/>
              </a:lnSpc>
            </a:pPr>
            <a:r>
              <a:rPr lang="en-US" sz="1800" b="1" dirty="0"/>
              <a:t>Timeline for included material:</a:t>
            </a:r>
          </a:p>
          <a:p>
            <a:pPr lvl="1">
              <a:lnSpc>
                <a:spcPct val="120000"/>
              </a:lnSpc>
            </a:pPr>
            <a:r>
              <a:rPr lang="en-US" sz="1800" dirty="0"/>
              <a:t>For tenure consideration:  materials would be from date of employment at PSU in a tenure-eligible position.</a:t>
            </a:r>
          </a:p>
          <a:p>
            <a:pPr lvl="1">
              <a:lnSpc>
                <a:spcPct val="120000"/>
              </a:lnSpc>
            </a:pPr>
            <a:r>
              <a:rPr lang="en-US" sz="1800" dirty="0"/>
              <a:t>For promotion consideration:  timeline would be from date of last promotion at PSU or </a:t>
            </a:r>
            <a:r>
              <a:rPr lang="en-US" sz="1800" b="1" dirty="0"/>
              <a:t>most recent five years</a:t>
            </a:r>
            <a:r>
              <a:rPr lang="en-US" sz="1800" dirty="0"/>
              <a:t>, whichever is shorter. Candidates may include the last 10 years of teaching information if they wish (for example, if you had many research releases or sabbatical years without teaching). </a:t>
            </a:r>
          </a:p>
          <a:p>
            <a:pPr lvl="1">
              <a:lnSpc>
                <a:spcPct val="120000"/>
              </a:lnSpc>
            </a:pPr>
            <a:r>
              <a:rPr lang="en-US" sz="1800" dirty="0"/>
              <a:t>Candidates may include the last 10 years of information if they wish. </a:t>
            </a:r>
          </a:p>
        </p:txBody>
      </p:sp>
    </p:spTree>
    <p:extLst>
      <p:ext uri="{BB962C8B-B14F-4D97-AF65-F5344CB8AC3E}">
        <p14:creationId xmlns:p14="http://schemas.microsoft.com/office/powerpoint/2010/main" val="3983937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5fad1ae-4ab7-46ce-948a-b41a68f6da3c">
      <Terms xmlns="http://schemas.microsoft.com/office/infopath/2007/PartnerControls"/>
    </lcf76f155ced4ddcb4097134ff3c332f>
    <TaxCatchAll xmlns="20f75d26-f26f-4c03-b0b5-6331b69dd68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DC14244CD47C4D81582B29CB26EE7A" ma:contentTypeVersion="18" ma:contentTypeDescription="Create a new document." ma:contentTypeScope="" ma:versionID="b1c5961165fc98f07d486fb1830ff189">
  <xsd:schema xmlns:xsd="http://www.w3.org/2001/XMLSchema" xmlns:xs="http://www.w3.org/2001/XMLSchema" xmlns:p="http://schemas.microsoft.com/office/2006/metadata/properties" xmlns:ns2="35fad1ae-4ab7-46ce-948a-b41a68f6da3c" xmlns:ns3="20f75d26-f26f-4c03-b0b5-6331b69dd684" targetNamespace="http://schemas.microsoft.com/office/2006/metadata/properties" ma:root="true" ma:fieldsID="66c7a179ed1c34c24bca85e5ea35f216" ns2:_="" ns3:_="">
    <xsd:import namespace="35fad1ae-4ab7-46ce-948a-b41a68f6da3c"/>
    <xsd:import namespace="20f75d26-f26f-4c03-b0b5-6331b69dd6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ad1ae-4ab7-46ce-948a-b41a68f6d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f75d26-f26f-4c03-b0b5-6331b69dd6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08ab83c-9bae-4ccf-b211-bcc777d600ba}" ma:internalName="TaxCatchAll" ma:showField="CatchAllData" ma:web="20f75d26-f26f-4c03-b0b5-6331b69dd6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4C56B3-5A47-4D16-ADF7-F2DC7E30BB8B}">
  <ds:schemaRefs>
    <ds:schemaRef ds:uri="http://schemas.microsoft.com/sharepoint/v3/contenttype/forms"/>
  </ds:schemaRefs>
</ds:datastoreItem>
</file>

<file path=customXml/itemProps2.xml><?xml version="1.0" encoding="utf-8"?>
<ds:datastoreItem xmlns:ds="http://schemas.openxmlformats.org/officeDocument/2006/customXml" ds:itemID="{375774A8-6903-4E6F-A3DB-CA3ECF137C34}">
  <ds:schemaRefs>
    <ds:schemaRef ds:uri="http://purl.org/dc/terms/"/>
    <ds:schemaRef ds:uri="http://schemas.openxmlformats.org/package/2006/metadata/core-properties"/>
    <ds:schemaRef ds:uri="http://www.w3.org/XML/1998/namespace"/>
    <ds:schemaRef ds:uri="http://purl.org/dc/elements/1.1/"/>
    <ds:schemaRef ds:uri="http://schemas.microsoft.com/office/2006/documentManagement/types"/>
    <ds:schemaRef ds:uri="20f75d26-f26f-4c03-b0b5-6331b69dd684"/>
    <ds:schemaRef ds:uri="http://schemas.microsoft.com/office/infopath/2007/PartnerControls"/>
    <ds:schemaRef ds:uri="35fad1ae-4ab7-46ce-948a-b41a68f6da3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83CCB36-F164-44AD-BE50-412F89E8D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ad1ae-4ab7-46ce-948a-b41a68f6da3c"/>
    <ds:schemaRef ds:uri="20f75d26-f26f-4c03-b0b5-6331b69dd6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2662</TotalTime>
  <Words>4163</Words>
  <Application>Microsoft Office PowerPoint</Application>
  <PresentationFormat>Widescreen</PresentationFormat>
  <Paragraphs>331</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Book</vt:lpstr>
      <vt:lpstr>Franklin Gothic Medium</vt:lpstr>
      <vt:lpstr>Wingdings</vt:lpstr>
      <vt:lpstr>Office Theme</vt:lpstr>
      <vt:lpstr>Promotion and Tenure Workshop 2026-2027</vt:lpstr>
      <vt:lpstr>Promotion and Tenure General Criteria</vt:lpstr>
      <vt:lpstr>Confidentiality</vt:lpstr>
      <vt:lpstr>Multi-Year P&amp;T Timeline</vt:lpstr>
      <vt:lpstr>The Dossier</vt:lpstr>
      <vt:lpstr>Supplemental Materials</vt:lpstr>
      <vt:lpstr>Biographical Data Form for Promotion/Tenure Review</vt:lpstr>
      <vt:lpstr>Narrative Statement for your dossier</vt:lpstr>
      <vt:lpstr>Scholarship of Teaching &amp; Learning - Section A</vt:lpstr>
      <vt:lpstr>COVID adjustments </vt:lpstr>
      <vt:lpstr>Scholarship of Research and Creative Accomplishments – Section B</vt:lpstr>
      <vt:lpstr>Service and the Scholarship of Service to the University, Society and the Profession – Section C</vt:lpstr>
      <vt:lpstr>External Letters of Assessment </vt:lpstr>
      <vt:lpstr>Statements of Evaluation of the Candidate by Review Committees and Administrators </vt:lpstr>
      <vt:lpstr>Timeline</vt:lpstr>
      <vt:lpstr>2nd Year Review (Please note** if the date below falls on a weekend the due date will be on the closest business day.)</vt:lpstr>
      <vt:lpstr>4th Year Review (Please note** if the date below falls on a weekend the due date will be on the closest business day.) </vt:lpstr>
      <vt:lpstr>6th Year Review, Promotion to Professor, 5th Year (early/out of sequence)</vt:lpstr>
      <vt:lpstr>Staying of the Provisional Tenure Period</vt:lpstr>
      <vt:lpstr>Please remember… </vt:lpstr>
      <vt:lpstr>Activity Insight</vt:lpstr>
      <vt:lpstr>AC-23 Penn State Promotion and Tenure Procedures and Regulation</vt:lpstr>
      <vt:lpstr>Get to know the Vice Provost for Faculty Affairs  website</vt:lpstr>
      <vt:lpstr>Promotion and Tenure Committee Comments</vt:lpstr>
      <vt:lpstr>Summary  The Road to Promotion and Tenure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Wiest, Kathy</cp:lastModifiedBy>
  <cp:revision>60</cp:revision>
  <cp:lastPrinted>2024-02-27T12:46:33Z</cp:lastPrinted>
  <dcterms:created xsi:type="dcterms:W3CDTF">2018-03-02T16:11:06Z</dcterms:created>
  <dcterms:modified xsi:type="dcterms:W3CDTF">2026-01-29T16:24:56Z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0x010100BEDC14244CD47C4D81582B29CB26EE7A</vt:lpwstr>
  </property>
  <property fmtid="{D5CDD505-2E9C-101B-9397-08002B2CF9AE}" pid="3" name="MediaServiceImageTags">
    <vt:lpwstr/>
  </property>
</Properties>
</file>