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7"/>
    <p:restoredTop sz="94674"/>
  </p:normalViewPr>
  <p:slideViewPr>
    <p:cSldViewPr snapToGrid="0" snapToObjects="1">
      <p:cViewPr>
        <p:scale>
          <a:sx n="86" d="100"/>
          <a:sy n="86" d="100"/>
        </p:scale>
        <p:origin x="69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AB98-F0B7-7A49-8AD8-99666195728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BAF7-535A-6242-BE23-F02C7AE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124712"/>
            <a:ext cx="6370257" cy="1307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BA2DF-E569-3F47-9756-5605F68D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596291"/>
            <a:ext cx="6370257" cy="1249844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AEDDF2-1579-42B0-A256-3FE5C5391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7" y="5565694"/>
            <a:ext cx="3564750" cy="12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EA71D2C-DDCD-4A56-ABBB-37EE20E99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" y="5984141"/>
            <a:ext cx="2473590" cy="8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4978138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595" y="1527175"/>
            <a:ext cx="5377206" cy="4157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7F363F3-D4C8-454C-9805-A0B9117EF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" y="5984141"/>
            <a:ext cx="2473590" cy="8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1574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264409"/>
            <a:ext cx="10515601" cy="275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3F2FE73-58AC-4538-9F29-E10F2915E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" y="5984141"/>
            <a:ext cx="2473590" cy="8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F03D-96E1-EA4A-A5CA-D7B7B645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0111-36C8-C24F-9621-6339CD04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5FCF1-62D6-0849-8705-3D4455A3B5BF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146ECE-43AA-4CDE-A48B-3888770EF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" y="5984141"/>
            <a:ext cx="2473590" cy="8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-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0220"/>
            <a:ext cx="10515600" cy="171748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872B43-1E65-4AEA-A1B1-24BD9FD82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47351"/>
            <a:ext cx="2806131" cy="781454"/>
          </a:xfrm>
          <a:prstGeom prst="rect">
            <a:avLst/>
          </a:prstGeom>
        </p:spPr>
      </p:pic>
      <p:pic>
        <p:nvPicPr>
          <p:cNvPr id="5" name="Picture 4" descr="A tree in front of a building&#10;&#10;Description automatically generated">
            <a:extLst>
              <a:ext uri="{FF2B5EF4-FFF2-40B4-BE49-F238E27FC236}">
                <a16:creationId xmlns:a16="http://schemas.microsoft.com/office/drawing/2014/main" id="{0D32F4C2-CC83-4541-B1B3-43493D1FD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b="15669"/>
          <a:stretch/>
        </p:blipFill>
        <p:spPr>
          <a:xfrm>
            <a:off x="-56855" y="3264218"/>
            <a:ext cx="12293009" cy="46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Yo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5836B3-8827-BE44-B710-51D85012F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4310"/>
            <a:ext cx="12192000" cy="35936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6816D05-0205-4654-9164-81391EA5E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47351"/>
            <a:ext cx="2806131" cy="7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86AC087-004D-4B5E-82AF-CD61F74B2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47351"/>
            <a:ext cx="2806131" cy="7814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D92BDD-D388-874A-90F8-43BCD6BEAD2E}"/>
              </a:ext>
            </a:extLst>
          </p:cNvPr>
          <p:cNvSpPr/>
          <p:nvPr userDrawn="1"/>
        </p:nvSpPr>
        <p:spPr>
          <a:xfrm>
            <a:off x="0" y="3254477"/>
            <a:ext cx="12192000" cy="36035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124712"/>
            <a:ext cx="6528660" cy="6515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ADC273-FF26-7747-9D06-18DA6AC74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248" y="3790462"/>
            <a:ext cx="6528660" cy="146929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18FFE8F-B4B6-495B-8EA1-09C4ADCD54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7" y="5565694"/>
            <a:ext cx="3564750" cy="12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17E7-E765-2E4C-B8EA-6A761B6C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650"/>
            <a:ext cx="10515600" cy="465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1787-F2F1-A240-95DB-6E922CB6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7C2-780A-6E4B-9105-FD8A4728EC8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55D7-F7D2-3D45-AE69-9E630A59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4AF-7A60-5941-B7EE-EAEF4DC6A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68AEDA-2005-BA41-942E-1472FDD7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51" r:id="rId6"/>
    <p:sldLayoutId id="2147483661" r:id="rId7"/>
    <p:sldLayoutId id="2147483662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t.psu.edu/sites/default/files/dean/IST_AC-14.pdf" TargetMode="External"/><Relationship Id="rId2" Type="http://schemas.openxmlformats.org/officeDocument/2006/relationships/hyperlink" Target="https://www.ist.psu.edu/sites/default/files/faculty-affairs/fixed-term-promotion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t.psu.edu/sites/default/files/faculty-affairs/NTL-promotion-timeline.pdf" TargetMode="External"/><Relationship Id="rId5" Type="http://schemas.openxmlformats.org/officeDocument/2006/relationships/hyperlink" Target="https://ist.psu.edu/about/offices/faculty-affairs/non-tenure-line-promotion" TargetMode="External"/><Relationship Id="rId4" Type="http://schemas.openxmlformats.org/officeDocument/2006/relationships/hyperlink" Target="https://ist.psu.edu/about/offices/faculty-affairs/fixed-term-promo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Non-tenure Line Promotion</a:t>
            </a:r>
            <a:br>
              <a:rPr lang="en-US" altLang="en-US" dirty="0"/>
            </a:br>
            <a:r>
              <a:rPr lang="en-US" altLang="en-US" dirty="0"/>
              <a:t>Workshop 2025-2026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77160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Non-Tenure Line Faculty Promotion Administrative Guidelines</a:t>
            </a:r>
            <a:br>
              <a:rPr lang="en-US" dirty="0"/>
            </a:br>
            <a:r>
              <a:rPr lang="en-US" dirty="0"/>
              <a:t>and Other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de-DE" dirty="0">
                <a:hlinkClick r:id="rId3"/>
              </a:rPr>
              <a:t>IST_AC-14.pdf (psu.edu) </a:t>
            </a:r>
            <a:r>
              <a:rPr lang="de-DE" sz="2400" dirty="0"/>
              <a:t>NTL Promotion Guidelines</a:t>
            </a: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r>
              <a:rPr lang="en-US" dirty="0">
                <a:hlinkClick r:id="rId5"/>
              </a:rPr>
              <a:t>Non-Tenure Line Faculty Promotion | Penn State College of IST (psu.edu)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6"/>
              </a:rPr>
              <a:t>Timetable for Non-Tenure Line Faculty Promotions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5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Non-tenure Line Faculty Promotion Materials Required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527174"/>
            <a:ext cx="10515600" cy="48126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Materials Required (Candidate)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Academic CV (include service)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Narrative Statement (three-page limit, 1600-character limit)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Statement on Teaching Philosophy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For Promotion to full teaching professor only –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Letters of Recommendation (within the college, University, other universities in which they were a member previously. Current students or alumni)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List of 3-5 names and contact information for external letter writers (can be within University)</a:t>
            </a:r>
          </a:p>
          <a:p>
            <a:pPr marL="0" indent="0">
              <a:buNone/>
              <a:defRPr/>
            </a:pPr>
            <a:r>
              <a:rPr lang="en-US" sz="2400" i="1" dirty="0"/>
              <a:t>Continued on the next page…</a:t>
            </a:r>
          </a:p>
        </p:txBody>
      </p:sp>
    </p:spTree>
    <p:extLst>
      <p:ext uri="{BB962C8B-B14F-4D97-AF65-F5344CB8AC3E}">
        <p14:creationId xmlns:p14="http://schemas.microsoft.com/office/powerpoint/2010/main" val="355420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3751D-5B00-4423-A58A-079C26710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159F-C917-F8E0-E132-2031ADAB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Non-tenure Line Faculty Promotion Materials Required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B5585-AD3D-D904-A0B1-31520F2863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4"/>
            <a:ext cx="10515600" cy="48126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Materials required (Provided by Faculty Affairs Administrative Staff)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SEEQ scores and full summary of student comments for each class taught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Summary of Peer Evaluations beginning with IST date of hire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Summary of Faculty Annual reviews beginning with IST date of hire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Job description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i="1" dirty="0"/>
              <a:t>Continued on the next page…</a:t>
            </a:r>
          </a:p>
        </p:txBody>
      </p:sp>
    </p:spTree>
    <p:extLst>
      <p:ext uri="{BB962C8B-B14F-4D97-AF65-F5344CB8AC3E}">
        <p14:creationId xmlns:p14="http://schemas.microsoft.com/office/powerpoint/2010/main" val="376035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Non-tenure Line Faculty Promotion Materials Required (cont’d)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Please send PDF files to Liz Stouffer (emg5338@psu.edu)</a:t>
            </a:r>
          </a:p>
          <a:p>
            <a:pPr>
              <a:defRPr/>
            </a:pPr>
            <a:r>
              <a:rPr lang="en-US" sz="2400" dirty="0"/>
              <a:t>One file containing academic CV</a:t>
            </a:r>
          </a:p>
          <a:p>
            <a:pPr>
              <a:defRPr/>
            </a:pPr>
            <a:r>
              <a:rPr lang="en-US" sz="2400" dirty="0"/>
              <a:t>One file containing Narrative Statement</a:t>
            </a:r>
          </a:p>
          <a:p>
            <a:pPr>
              <a:defRPr/>
            </a:pPr>
            <a:r>
              <a:rPr lang="en-US" sz="2400" dirty="0"/>
              <a:t>One file containing Statement of Teaching Philosophy</a:t>
            </a:r>
          </a:p>
          <a:p>
            <a:pPr>
              <a:defRPr/>
            </a:pPr>
            <a:r>
              <a:rPr lang="en-US" sz="2400" dirty="0"/>
              <a:t>One file containing five letters of support from students (for promotion to full professor only)</a:t>
            </a:r>
          </a:p>
        </p:txBody>
      </p:sp>
    </p:spTree>
    <p:extLst>
      <p:ext uri="{BB962C8B-B14F-4D97-AF65-F5344CB8AC3E}">
        <p14:creationId xmlns:p14="http://schemas.microsoft.com/office/powerpoint/2010/main" val="86314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Narrative 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/>
              <a:t>A narrative statement provides and overview of a candidate’s accomplishments in scholarship of teaching and learning; scholarship of research (if applicable); and scholarship of service to the University, society, and the profession. It is not a duplicative listing of items already in CV.</a:t>
            </a:r>
          </a:p>
          <a:p>
            <a:pPr marL="0" indent="0">
              <a:buNone/>
            </a:pPr>
            <a:endParaRPr lang="en-US" altLang="en-US" sz="1500" dirty="0"/>
          </a:p>
          <a:p>
            <a:pPr marL="0" indent="0">
              <a:buNone/>
            </a:pPr>
            <a:r>
              <a:rPr lang="en-US" altLang="en-US" dirty="0"/>
              <a:t>The purpose of this statement is to give candidates the opportunity to place their work and activities in context of their overall goals and agendas. Who you are as a scholar, what is the importance of your work, what are your future goals?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/>
              <a:t>Important: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100" b="1" dirty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2-3 Pages (3 pages max)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No more than 1600 words.</a:t>
            </a:r>
          </a:p>
        </p:txBody>
      </p:sp>
    </p:spTree>
    <p:extLst>
      <p:ext uri="{BB962C8B-B14F-4D97-AF65-F5344CB8AC3E}">
        <p14:creationId xmlns:p14="http://schemas.microsoft.com/office/powerpoint/2010/main" val="130294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Academic CV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/>
              <a:t>Important: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sz="1050" dirty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include all academic Penn State appointment dates.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dirty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include information on all service provided to IST and the professional community since IST date of hire, e.g., committee names, roles, dates served.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dirty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if you have research experience, include research products for all years, including before joining IST.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dirty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be current.</a:t>
            </a:r>
          </a:p>
        </p:txBody>
      </p:sp>
    </p:spTree>
    <p:extLst>
      <p:ext uri="{BB962C8B-B14F-4D97-AF65-F5344CB8AC3E}">
        <p14:creationId xmlns:p14="http://schemas.microsoft.com/office/powerpoint/2010/main" val="80001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Non-tenure Line Faculty Promotion Committees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Two Committees: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Committee 1: Five members comprised of non-tenure line and tenure-track faculty members.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Committee 2: Three members comprised of full teaching professors.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4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Non-tenure Line Promotion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Organize your information</a:t>
            </a:r>
          </a:p>
          <a:p>
            <a:r>
              <a:rPr lang="en-US" altLang="en-US" dirty="0"/>
              <a:t>Seek edits and advice for your narrative and CV</a:t>
            </a:r>
          </a:p>
          <a:p>
            <a:r>
              <a:rPr lang="en-US" altLang="en-US" dirty="0"/>
              <a:t>Start early</a:t>
            </a:r>
          </a:p>
          <a:p>
            <a:r>
              <a:rPr lang="en-US" altLang="en-US" dirty="0"/>
              <a:t>Ask questions</a:t>
            </a:r>
          </a:p>
          <a:p>
            <a:r>
              <a:rPr lang="en-US" altLang="en-US" dirty="0"/>
              <a:t>Submit completed dossier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fad1ae-4ab7-46ce-948a-b41a68f6da3c">
      <Terms xmlns="http://schemas.microsoft.com/office/infopath/2007/PartnerControls"/>
    </lcf76f155ced4ddcb4097134ff3c332f>
    <TaxCatchAll xmlns="20f75d26-f26f-4c03-b0b5-6331b69dd6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DC14244CD47C4D81582B29CB26EE7A" ma:contentTypeVersion="18" ma:contentTypeDescription="Create a new document." ma:contentTypeScope="" ma:versionID="3c6404152806af4e574df83f1fdf7f19">
  <xsd:schema xmlns:xsd="http://www.w3.org/2001/XMLSchema" xmlns:xs="http://www.w3.org/2001/XMLSchema" xmlns:p="http://schemas.microsoft.com/office/2006/metadata/properties" xmlns:ns2="35fad1ae-4ab7-46ce-948a-b41a68f6da3c" xmlns:ns3="20f75d26-f26f-4c03-b0b5-6331b69dd684" targetNamespace="http://schemas.microsoft.com/office/2006/metadata/properties" ma:root="true" ma:fieldsID="4b554167ad8a89719f912f6228987f96" ns2:_="" ns3:_="">
    <xsd:import namespace="35fad1ae-4ab7-46ce-948a-b41a68f6da3c"/>
    <xsd:import namespace="20f75d26-f26f-4c03-b0b5-6331b69dd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ad1ae-4ab7-46ce-948a-b41a68f6d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75d26-f26f-4c03-b0b5-6331b69dd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08ab83c-9bae-4ccf-b211-bcc777d600ba}" ma:internalName="TaxCatchAll" ma:showField="CatchAllData" ma:web="20f75d26-f26f-4c03-b0b5-6331b69dd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5774A8-6903-4E6F-A3DB-CA3ECF137C34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35fad1ae-4ab7-46ce-948a-b41a68f6da3c"/>
    <ds:schemaRef ds:uri="http://purl.org/dc/terms/"/>
    <ds:schemaRef ds:uri="http://purl.org/dc/elements/1.1/"/>
    <ds:schemaRef ds:uri="http://schemas.openxmlformats.org/package/2006/metadata/core-properties"/>
    <ds:schemaRef ds:uri="20f75d26-f26f-4c03-b0b5-6331b69dd684"/>
  </ds:schemaRefs>
</ds:datastoreItem>
</file>

<file path=customXml/itemProps2.xml><?xml version="1.0" encoding="utf-8"?>
<ds:datastoreItem xmlns:ds="http://schemas.openxmlformats.org/officeDocument/2006/customXml" ds:itemID="{8C4C56B3-5A47-4D16-ADF7-F2DC7E30BB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89CC-A4E2-4A39-97D3-B357BAFA2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fad1ae-4ab7-46ce-948a-b41a68f6da3c"/>
    <ds:schemaRef ds:uri="20f75d26-f26f-4c03-b0b5-6331b69dd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491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Wingdings</vt:lpstr>
      <vt:lpstr>Office Theme</vt:lpstr>
      <vt:lpstr>Non-tenure Line Promotion Workshop 2025-2026</vt:lpstr>
      <vt:lpstr>Non-Tenure Line Faculty Promotion Administrative Guidelines and Other Resources</vt:lpstr>
      <vt:lpstr>Non-tenure Line Faculty Promotion Materials Required</vt:lpstr>
      <vt:lpstr>Non-tenure Line Faculty Promotion Materials Required (cont’d)</vt:lpstr>
      <vt:lpstr>Non-tenure Line Faculty Promotion Materials Required (cont’d)</vt:lpstr>
      <vt:lpstr>Narrative Statement</vt:lpstr>
      <vt:lpstr>Academic CV</vt:lpstr>
      <vt:lpstr>Non-tenure Line Faculty Promotion Committees</vt:lpstr>
      <vt:lpstr>Summary: Non-tenure Line Promotion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Brewer, Cynthia Ann</cp:lastModifiedBy>
  <cp:revision>23</cp:revision>
  <dcterms:created xsi:type="dcterms:W3CDTF">2018-03-02T16:11:06Z</dcterms:created>
  <dcterms:modified xsi:type="dcterms:W3CDTF">2025-01-24T16:02:19Z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0x010100BEDC14244CD47C4D81582B29CB26EE7A</vt:lpwstr>
  </property>
</Properties>
</file>